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9"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Lst>
  <p:sldSz cx="7556500"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91780E-B775-4AB9-9535-66B2455E165A}">
          <p14:sldIdLst>
            <p14:sldId id="256"/>
            <p14:sldId id="257"/>
            <p14:sldId id="258"/>
            <p14:sldId id="259"/>
            <p14:sldId id="260"/>
            <p14:sldId id="261"/>
            <p14:sldId id="269"/>
            <p14:sldId id="262"/>
            <p14:sldId id="263"/>
            <p14:sldId id="264"/>
            <p14:sldId id="265"/>
            <p14:sldId id="266"/>
            <p14:sldId id="267"/>
            <p14:sldId id="268"/>
            <p14:sldId id="270"/>
            <p14:sldId id="271"/>
            <p14:sldId id="272"/>
            <p14:sldId id="273"/>
            <p14:sldId id="274"/>
            <p14:sldId id="275"/>
            <p14:sldId id="276"/>
            <p14:sldId id="277"/>
            <p14:sldId id="278"/>
            <p14:sldId id="27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55" autoAdjust="0"/>
  </p:normalViewPr>
  <p:slideViewPr>
    <p:cSldViewPr>
      <p:cViewPr varScale="1">
        <p:scale>
          <a:sx n="44" d="100"/>
          <a:sy n="44" d="100"/>
        </p:scale>
        <p:origin x="213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E74B26C-EB5E-4B6F-A22E-51DD2C02182D}" type="datetimeFigureOut">
              <a:rPr lang="en-US" smtClean="0"/>
              <a:t>8/2/2023</a:t>
            </a:fld>
            <a:endParaRPr lang="en-US"/>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43EFA98-04FC-4D18-89B7-71DD38B468D3}" type="slidenum">
              <a:rPr lang="en-US" smtClean="0"/>
              <a:t>‹#›</a:t>
            </a:fld>
            <a:endParaRPr lang="en-US"/>
          </a:p>
        </p:txBody>
      </p:sp>
    </p:spTree>
    <p:extLst>
      <p:ext uri="{BB962C8B-B14F-4D97-AF65-F5344CB8AC3E}">
        <p14:creationId xmlns:p14="http://schemas.microsoft.com/office/powerpoint/2010/main" val="518119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C0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C00000"/>
                </a:solidFill>
                <a:latin typeface="Times New Roman"/>
                <a:cs typeface="Times New Roman"/>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C0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540" y="0"/>
            <a:ext cx="7560309" cy="10692130"/>
          </a:xfrm>
          <a:custGeom>
            <a:avLst/>
            <a:gdLst/>
            <a:ahLst/>
            <a:cxnLst/>
            <a:rect l="l" t="t" r="r" b="b"/>
            <a:pathLst>
              <a:path w="7560309" h="10692130">
                <a:moveTo>
                  <a:pt x="7560309" y="0"/>
                </a:moveTo>
                <a:lnTo>
                  <a:pt x="0" y="0"/>
                </a:lnTo>
                <a:lnTo>
                  <a:pt x="0" y="10692130"/>
                </a:lnTo>
                <a:lnTo>
                  <a:pt x="7560309" y="10692130"/>
                </a:lnTo>
                <a:lnTo>
                  <a:pt x="7560309" y="0"/>
                </a:lnTo>
                <a:close/>
              </a:path>
            </a:pathLst>
          </a:custGeom>
          <a:solidFill>
            <a:srgbClr val="F0F0F0"/>
          </a:solidFill>
        </p:spPr>
        <p:txBody>
          <a:bodyPr wrap="square" lIns="0" tIns="0" rIns="0" bIns="0" rtlCol="0"/>
          <a:lstStyle/>
          <a:p>
            <a:endParaRPr/>
          </a:p>
        </p:txBody>
      </p:sp>
      <p:sp>
        <p:nvSpPr>
          <p:cNvPr id="17" name="bg object 17"/>
          <p:cNvSpPr/>
          <p:nvPr/>
        </p:nvSpPr>
        <p:spPr>
          <a:xfrm>
            <a:off x="302259" y="360679"/>
            <a:ext cx="38100" cy="9972040"/>
          </a:xfrm>
          <a:custGeom>
            <a:avLst/>
            <a:gdLst/>
            <a:ahLst/>
            <a:cxnLst/>
            <a:rect l="l" t="t" r="r" b="b"/>
            <a:pathLst>
              <a:path w="38100" h="9972040">
                <a:moveTo>
                  <a:pt x="38100" y="0"/>
                </a:moveTo>
                <a:lnTo>
                  <a:pt x="0" y="0"/>
                </a:lnTo>
                <a:lnTo>
                  <a:pt x="0" y="9972040"/>
                </a:lnTo>
                <a:lnTo>
                  <a:pt x="38100" y="9972040"/>
                </a:lnTo>
                <a:lnTo>
                  <a:pt x="38100" y="0"/>
                </a:lnTo>
                <a:close/>
              </a:path>
            </a:pathLst>
          </a:custGeom>
          <a:solidFill>
            <a:srgbClr val="000000"/>
          </a:solidFill>
        </p:spPr>
        <p:txBody>
          <a:bodyPr wrap="square" lIns="0" tIns="0" rIns="0" bIns="0" rtlCol="0"/>
          <a:lstStyle/>
          <a:p>
            <a:endParaRPr/>
          </a:p>
        </p:txBody>
      </p:sp>
      <p:sp>
        <p:nvSpPr>
          <p:cNvPr id="18" name="bg object 18"/>
          <p:cNvSpPr/>
          <p:nvPr/>
        </p:nvSpPr>
        <p:spPr>
          <a:xfrm>
            <a:off x="340359" y="360679"/>
            <a:ext cx="9525" cy="9972040"/>
          </a:xfrm>
          <a:custGeom>
            <a:avLst/>
            <a:gdLst/>
            <a:ahLst/>
            <a:cxnLst/>
            <a:rect l="l" t="t" r="r" b="b"/>
            <a:pathLst>
              <a:path w="9525" h="9972040">
                <a:moveTo>
                  <a:pt x="9525" y="0"/>
                </a:moveTo>
                <a:lnTo>
                  <a:pt x="0" y="0"/>
                </a:lnTo>
                <a:lnTo>
                  <a:pt x="0" y="9972040"/>
                </a:lnTo>
                <a:lnTo>
                  <a:pt x="9525" y="9972040"/>
                </a:lnTo>
                <a:lnTo>
                  <a:pt x="9525" y="0"/>
                </a:lnTo>
                <a:close/>
              </a:path>
            </a:pathLst>
          </a:custGeom>
          <a:solidFill>
            <a:srgbClr val="FFFFFF"/>
          </a:solidFill>
        </p:spPr>
        <p:txBody>
          <a:bodyPr wrap="square" lIns="0" tIns="0" rIns="0" bIns="0" rtlCol="0"/>
          <a:lstStyle/>
          <a:p>
            <a:endParaRPr/>
          </a:p>
        </p:txBody>
      </p:sp>
      <p:sp>
        <p:nvSpPr>
          <p:cNvPr id="19" name="bg object 19"/>
          <p:cNvSpPr/>
          <p:nvPr/>
        </p:nvSpPr>
        <p:spPr>
          <a:xfrm>
            <a:off x="304800" y="305053"/>
            <a:ext cx="56515" cy="10027920"/>
          </a:xfrm>
          <a:custGeom>
            <a:avLst/>
            <a:gdLst/>
            <a:ahLst/>
            <a:cxnLst/>
            <a:rect l="l" t="t" r="r" b="b"/>
            <a:pathLst>
              <a:path w="56514" h="10027920">
                <a:moveTo>
                  <a:pt x="53975" y="56261"/>
                </a:moveTo>
                <a:lnTo>
                  <a:pt x="44450" y="56261"/>
                </a:lnTo>
                <a:lnTo>
                  <a:pt x="44450" y="10027666"/>
                </a:lnTo>
                <a:lnTo>
                  <a:pt x="53975" y="10027666"/>
                </a:lnTo>
                <a:lnTo>
                  <a:pt x="53975" y="56261"/>
                </a:lnTo>
                <a:close/>
              </a:path>
              <a:path w="56514" h="10027920">
                <a:moveTo>
                  <a:pt x="56515" y="0"/>
                </a:moveTo>
                <a:lnTo>
                  <a:pt x="0" y="0"/>
                </a:lnTo>
                <a:lnTo>
                  <a:pt x="0" y="36830"/>
                </a:lnTo>
                <a:lnTo>
                  <a:pt x="0" y="55880"/>
                </a:lnTo>
                <a:lnTo>
                  <a:pt x="38100" y="55880"/>
                </a:lnTo>
                <a:lnTo>
                  <a:pt x="38100" y="36830"/>
                </a:lnTo>
                <a:lnTo>
                  <a:pt x="56515" y="36830"/>
                </a:lnTo>
                <a:lnTo>
                  <a:pt x="56515" y="0"/>
                </a:lnTo>
                <a:close/>
              </a:path>
            </a:pathLst>
          </a:custGeom>
          <a:solidFill>
            <a:srgbClr val="000000"/>
          </a:solidFill>
        </p:spPr>
        <p:txBody>
          <a:bodyPr wrap="square" lIns="0" tIns="0" rIns="0" bIns="0" rtlCol="0"/>
          <a:lstStyle/>
          <a:p>
            <a:endParaRPr/>
          </a:p>
        </p:txBody>
      </p:sp>
      <p:sp>
        <p:nvSpPr>
          <p:cNvPr id="20" name="bg object 20"/>
          <p:cNvSpPr/>
          <p:nvPr/>
        </p:nvSpPr>
        <p:spPr>
          <a:xfrm>
            <a:off x="342899" y="342264"/>
            <a:ext cx="18415" cy="18415"/>
          </a:xfrm>
          <a:custGeom>
            <a:avLst/>
            <a:gdLst/>
            <a:ahLst/>
            <a:cxnLst/>
            <a:rect l="l" t="t" r="r" b="b"/>
            <a:pathLst>
              <a:path w="18414" h="18414">
                <a:moveTo>
                  <a:pt x="18414" y="0"/>
                </a:moveTo>
                <a:lnTo>
                  <a:pt x="0" y="0"/>
                </a:lnTo>
                <a:lnTo>
                  <a:pt x="0" y="18415"/>
                </a:lnTo>
                <a:lnTo>
                  <a:pt x="8889" y="18415"/>
                </a:lnTo>
                <a:lnTo>
                  <a:pt x="8889" y="9525"/>
                </a:lnTo>
                <a:lnTo>
                  <a:pt x="18414" y="9525"/>
                </a:lnTo>
                <a:lnTo>
                  <a:pt x="18414" y="0"/>
                </a:lnTo>
                <a:close/>
              </a:path>
            </a:pathLst>
          </a:custGeom>
          <a:solidFill>
            <a:srgbClr val="FFFFFF"/>
          </a:solidFill>
        </p:spPr>
        <p:txBody>
          <a:bodyPr wrap="square" lIns="0" tIns="0" rIns="0" bIns="0" rtlCol="0"/>
          <a:lstStyle/>
          <a:p>
            <a:endParaRPr/>
          </a:p>
        </p:txBody>
      </p:sp>
      <p:sp>
        <p:nvSpPr>
          <p:cNvPr id="21" name="bg object 21"/>
          <p:cNvSpPr/>
          <p:nvPr/>
        </p:nvSpPr>
        <p:spPr>
          <a:xfrm>
            <a:off x="351790" y="351154"/>
            <a:ext cx="6903084" cy="9980930"/>
          </a:xfrm>
          <a:custGeom>
            <a:avLst/>
            <a:gdLst/>
            <a:ahLst/>
            <a:cxnLst/>
            <a:rect l="l" t="t" r="r" b="b"/>
            <a:pathLst>
              <a:path w="6903084" h="9980930">
                <a:moveTo>
                  <a:pt x="9525" y="0"/>
                </a:moveTo>
                <a:lnTo>
                  <a:pt x="0" y="0"/>
                </a:lnTo>
                <a:lnTo>
                  <a:pt x="0" y="8890"/>
                </a:lnTo>
                <a:lnTo>
                  <a:pt x="9525" y="8890"/>
                </a:lnTo>
                <a:lnTo>
                  <a:pt x="9525" y="0"/>
                </a:lnTo>
                <a:close/>
              </a:path>
              <a:path w="6903084" h="9980930">
                <a:moveTo>
                  <a:pt x="6903085" y="9525"/>
                </a:moveTo>
                <a:lnTo>
                  <a:pt x="6864350" y="9525"/>
                </a:lnTo>
                <a:lnTo>
                  <a:pt x="6864350" y="9980930"/>
                </a:lnTo>
                <a:lnTo>
                  <a:pt x="6903085" y="9980930"/>
                </a:lnTo>
                <a:lnTo>
                  <a:pt x="6903085" y="9525"/>
                </a:lnTo>
                <a:close/>
              </a:path>
            </a:pathLst>
          </a:custGeom>
          <a:solidFill>
            <a:srgbClr val="000000"/>
          </a:solidFill>
        </p:spPr>
        <p:txBody>
          <a:bodyPr wrap="square" lIns="0" tIns="0" rIns="0" bIns="0" rtlCol="0"/>
          <a:lstStyle/>
          <a:p>
            <a:endParaRPr/>
          </a:p>
        </p:txBody>
      </p:sp>
      <p:sp>
        <p:nvSpPr>
          <p:cNvPr id="22" name="bg object 22"/>
          <p:cNvSpPr/>
          <p:nvPr/>
        </p:nvSpPr>
        <p:spPr>
          <a:xfrm>
            <a:off x="7207250" y="360679"/>
            <a:ext cx="9525" cy="9972040"/>
          </a:xfrm>
          <a:custGeom>
            <a:avLst/>
            <a:gdLst/>
            <a:ahLst/>
            <a:cxnLst/>
            <a:rect l="l" t="t" r="r" b="b"/>
            <a:pathLst>
              <a:path w="9525" h="9972040">
                <a:moveTo>
                  <a:pt x="9525" y="0"/>
                </a:moveTo>
                <a:lnTo>
                  <a:pt x="0" y="0"/>
                </a:lnTo>
                <a:lnTo>
                  <a:pt x="0" y="9972040"/>
                </a:lnTo>
                <a:lnTo>
                  <a:pt x="9525" y="9972040"/>
                </a:lnTo>
                <a:lnTo>
                  <a:pt x="9525" y="0"/>
                </a:lnTo>
                <a:close/>
              </a:path>
            </a:pathLst>
          </a:custGeom>
          <a:solidFill>
            <a:srgbClr val="FFFFFF"/>
          </a:solidFill>
        </p:spPr>
        <p:txBody>
          <a:bodyPr wrap="square" lIns="0" tIns="0" rIns="0" bIns="0" rtlCol="0"/>
          <a:lstStyle/>
          <a:p>
            <a:endParaRPr/>
          </a:p>
        </p:txBody>
      </p:sp>
      <p:sp>
        <p:nvSpPr>
          <p:cNvPr id="23" name="bg object 23"/>
          <p:cNvSpPr/>
          <p:nvPr/>
        </p:nvSpPr>
        <p:spPr>
          <a:xfrm>
            <a:off x="360680" y="304799"/>
            <a:ext cx="6845934" cy="10027920"/>
          </a:xfrm>
          <a:custGeom>
            <a:avLst/>
            <a:gdLst/>
            <a:ahLst/>
            <a:cxnLst/>
            <a:rect l="l" t="t" r="r" b="b"/>
            <a:pathLst>
              <a:path w="6845934" h="10027920">
                <a:moveTo>
                  <a:pt x="6838950" y="0"/>
                </a:moveTo>
                <a:lnTo>
                  <a:pt x="0" y="0"/>
                </a:lnTo>
                <a:lnTo>
                  <a:pt x="0" y="37465"/>
                </a:lnTo>
                <a:lnTo>
                  <a:pt x="6838950" y="37465"/>
                </a:lnTo>
                <a:lnTo>
                  <a:pt x="6838950" y="0"/>
                </a:lnTo>
                <a:close/>
              </a:path>
              <a:path w="6845934" h="10027920">
                <a:moveTo>
                  <a:pt x="6845935" y="56515"/>
                </a:moveTo>
                <a:lnTo>
                  <a:pt x="6837045" y="56515"/>
                </a:lnTo>
                <a:lnTo>
                  <a:pt x="6837045" y="10027920"/>
                </a:lnTo>
                <a:lnTo>
                  <a:pt x="6845935" y="10027920"/>
                </a:lnTo>
                <a:lnTo>
                  <a:pt x="6845935" y="56515"/>
                </a:lnTo>
                <a:close/>
              </a:path>
            </a:pathLst>
          </a:custGeom>
          <a:solidFill>
            <a:srgbClr val="000000"/>
          </a:solidFill>
        </p:spPr>
        <p:txBody>
          <a:bodyPr wrap="square" lIns="0" tIns="0" rIns="0" bIns="0" rtlCol="0"/>
          <a:lstStyle/>
          <a:p>
            <a:endParaRPr/>
          </a:p>
        </p:txBody>
      </p:sp>
      <p:sp>
        <p:nvSpPr>
          <p:cNvPr id="24" name="bg object 24"/>
          <p:cNvSpPr/>
          <p:nvPr/>
        </p:nvSpPr>
        <p:spPr>
          <a:xfrm>
            <a:off x="360679" y="342264"/>
            <a:ext cx="6838950" cy="9525"/>
          </a:xfrm>
          <a:custGeom>
            <a:avLst/>
            <a:gdLst/>
            <a:ahLst/>
            <a:cxnLst/>
            <a:rect l="l" t="t" r="r" b="b"/>
            <a:pathLst>
              <a:path w="6838950" h="9525">
                <a:moveTo>
                  <a:pt x="6838950" y="0"/>
                </a:moveTo>
                <a:lnTo>
                  <a:pt x="0" y="0"/>
                </a:lnTo>
                <a:lnTo>
                  <a:pt x="0" y="9525"/>
                </a:lnTo>
                <a:lnTo>
                  <a:pt x="6838950" y="9525"/>
                </a:lnTo>
                <a:lnTo>
                  <a:pt x="6838950" y="0"/>
                </a:lnTo>
                <a:close/>
              </a:path>
            </a:pathLst>
          </a:custGeom>
          <a:solidFill>
            <a:srgbClr val="FFFFFF"/>
          </a:solidFill>
        </p:spPr>
        <p:txBody>
          <a:bodyPr wrap="square" lIns="0" tIns="0" rIns="0" bIns="0" rtlCol="0"/>
          <a:lstStyle/>
          <a:p>
            <a:endParaRPr/>
          </a:p>
        </p:txBody>
      </p:sp>
      <p:sp>
        <p:nvSpPr>
          <p:cNvPr id="25" name="bg object 25"/>
          <p:cNvSpPr/>
          <p:nvPr/>
        </p:nvSpPr>
        <p:spPr>
          <a:xfrm>
            <a:off x="360680" y="305053"/>
            <a:ext cx="6895465" cy="55880"/>
          </a:xfrm>
          <a:custGeom>
            <a:avLst/>
            <a:gdLst/>
            <a:ahLst/>
            <a:cxnLst/>
            <a:rect l="l" t="t" r="r" b="b"/>
            <a:pathLst>
              <a:path w="6895465" h="55879">
                <a:moveTo>
                  <a:pt x="6838950" y="46736"/>
                </a:moveTo>
                <a:lnTo>
                  <a:pt x="0" y="46736"/>
                </a:lnTo>
                <a:lnTo>
                  <a:pt x="0" y="55626"/>
                </a:lnTo>
                <a:lnTo>
                  <a:pt x="6838950" y="55626"/>
                </a:lnTo>
                <a:lnTo>
                  <a:pt x="6838950" y="46736"/>
                </a:lnTo>
                <a:close/>
              </a:path>
              <a:path w="6895465" h="55879">
                <a:moveTo>
                  <a:pt x="6895465" y="0"/>
                </a:moveTo>
                <a:lnTo>
                  <a:pt x="6838950" y="0"/>
                </a:lnTo>
                <a:lnTo>
                  <a:pt x="6838950" y="36830"/>
                </a:lnTo>
                <a:lnTo>
                  <a:pt x="6857365" y="36830"/>
                </a:lnTo>
                <a:lnTo>
                  <a:pt x="6857365" y="55880"/>
                </a:lnTo>
                <a:lnTo>
                  <a:pt x="6895465" y="55880"/>
                </a:lnTo>
                <a:lnTo>
                  <a:pt x="6895465" y="36830"/>
                </a:lnTo>
                <a:lnTo>
                  <a:pt x="6895465" y="0"/>
                </a:lnTo>
                <a:close/>
              </a:path>
            </a:pathLst>
          </a:custGeom>
          <a:solidFill>
            <a:srgbClr val="000000"/>
          </a:solidFill>
        </p:spPr>
        <p:txBody>
          <a:bodyPr wrap="square" lIns="0" tIns="0" rIns="0" bIns="0" rtlCol="0"/>
          <a:lstStyle/>
          <a:p>
            <a:endParaRPr/>
          </a:p>
        </p:txBody>
      </p:sp>
      <p:sp>
        <p:nvSpPr>
          <p:cNvPr id="26" name="bg object 26"/>
          <p:cNvSpPr/>
          <p:nvPr/>
        </p:nvSpPr>
        <p:spPr>
          <a:xfrm>
            <a:off x="7199629" y="342264"/>
            <a:ext cx="18415" cy="18415"/>
          </a:xfrm>
          <a:custGeom>
            <a:avLst/>
            <a:gdLst/>
            <a:ahLst/>
            <a:cxnLst/>
            <a:rect l="l" t="t" r="r" b="b"/>
            <a:pathLst>
              <a:path w="18415" h="18414">
                <a:moveTo>
                  <a:pt x="18415" y="0"/>
                </a:moveTo>
                <a:lnTo>
                  <a:pt x="0" y="0"/>
                </a:lnTo>
                <a:lnTo>
                  <a:pt x="0" y="9525"/>
                </a:lnTo>
                <a:lnTo>
                  <a:pt x="8890" y="9525"/>
                </a:lnTo>
                <a:lnTo>
                  <a:pt x="8890" y="18415"/>
                </a:lnTo>
                <a:lnTo>
                  <a:pt x="18415" y="18415"/>
                </a:lnTo>
                <a:lnTo>
                  <a:pt x="18415" y="0"/>
                </a:lnTo>
                <a:close/>
              </a:path>
            </a:pathLst>
          </a:custGeom>
          <a:solidFill>
            <a:srgbClr val="FFFFFF"/>
          </a:solidFill>
        </p:spPr>
        <p:txBody>
          <a:bodyPr wrap="square" lIns="0" tIns="0" rIns="0" bIns="0" rtlCol="0"/>
          <a:lstStyle/>
          <a:p>
            <a:endParaRPr/>
          </a:p>
        </p:txBody>
      </p:sp>
      <p:sp>
        <p:nvSpPr>
          <p:cNvPr id="27" name="bg object 27"/>
          <p:cNvSpPr/>
          <p:nvPr/>
        </p:nvSpPr>
        <p:spPr>
          <a:xfrm>
            <a:off x="7199629" y="351154"/>
            <a:ext cx="9525" cy="9525"/>
          </a:xfrm>
          <a:custGeom>
            <a:avLst/>
            <a:gdLst/>
            <a:ahLst/>
            <a:cxnLst/>
            <a:rect l="l" t="t" r="r" b="b"/>
            <a:pathLst>
              <a:path w="9525" h="9525">
                <a:moveTo>
                  <a:pt x="9525" y="0"/>
                </a:moveTo>
                <a:lnTo>
                  <a:pt x="0" y="0"/>
                </a:lnTo>
                <a:lnTo>
                  <a:pt x="0" y="9525"/>
                </a:lnTo>
                <a:lnTo>
                  <a:pt x="9525" y="9525"/>
                </a:lnTo>
                <a:lnTo>
                  <a:pt x="9525"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439036" y="615441"/>
            <a:ext cx="4684776" cy="453390"/>
          </a:xfrm>
          <a:prstGeom prst="rect">
            <a:avLst/>
          </a:prstGeom>
        </p:spPr>
        <p:txBody>
          <a:bodyPr wrap="square" lIns="0" tIns="0" rIns="0" bIns="0">
            <a:spAutoFit/>
          </a:bodyPr>
          <a:lstStyle>
            <a:lvl1pPr>
              <a:defRPr sz="2800" b="0" i="0">
                <a:solidFill>
                  <a:srgbClr val="C00000"/>
                </a:solidFill>
                <a:latin typeface="Times New Roman"/>
                <a:cs typeface="Times New Roman"/>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8/2/2023</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oracle.com/database/" TargetMode="External"/><Relationship Id="rId7" Type="http://schemas.openxmlformats.org/officeDocument/2006/relationships/hyperlink" Target="https://www.oracle.com/security/database-security/what-is-data-security/" TargetMode="External"/><Relationship Id="rId2" Type="http://schemas.openxmlformats.org/officeDocument/2006/relationships/hyperlink" Target="https://db-engines.com/en/ranking" TargetMode="External"/><Relationship Id="rId1" Type="http://schemas.openxmlformats.org/officeDocument/2006/relationships/slideLayout" Target="../slideLayouts/slideLayout5.xml"/><Relationship Id="rId6" Type="http://schemas.openxmlformats.org/officeDocument/2006/relationships/hyperlink" Target="https://www.oracle.com/mysql/heatwave/performance/" TargetMode="External"/><Relationship Id="rId5" Type="http://schemas.openxmlformats.org/officeDocument/2006/relationships/hyperlink" Target="https://www.oracle.com/database/what-is-a-relational-database/" TargetMode="External"/><Relationship Id="rId4" Type="http://schemas.openxmlformats.org/officeDocument/2006/relationships/hyperlink" Target="https://www.oracle.com/database/what-is-databas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719580">
              <a:lnSpc>
                <a:spcPct val="100000"/>
              </a:lnSpc>
              <a:spcBef>
                <a:spcPts val="105"/>
              </a:spcBef>
            </a:pPr>
            <a:r>
              <a:rPr spc="-5" dirty="0"/>
              <a:t>PROJECT</a:t>
            </a:r>
            <a:r>
              <a:rPr spc="-65" dirty="0"/>
              <a:t> </a:t>
            </a:r>
            <a:r>
              <a:rPr spc="-5" dirty="0"/>
              <a:t>REPORT</a:t>
            </a:r>
          </a:p>
        </p:txBody>
      </p:sp>
      <p:sp>
        <p:nvSpPr>
          <p:cNvPr id="3" name="object 3"/>
          <p:cNvSpPr txBox="1"/>
          <p:nvPr/>
        </p:nvSpPr>
        <p:spPr>
          <a:xfrm>
            <a:off x="3433064" y="4758943"/>
            <a:ext cx="2187575" cy="525785"/>
          </a:xfrm>
          <a:prstGeom prst="rect">
            <a:avLst/>
          </a:prstGeom>
        </p:spPr>
        <p:txBody>
          <a:bodyPr vert="horz" wrap="square" lIns="0" tIns="12700" rIns="0" bIns="0" rtlCol="0">
            <a:spAutoFit/>
          </a:bodyPr>
          <a:lstStyle/>
          <a:p>
            <a:pPr marL="289560">
              <a:lnSpc>
                <a:spcPts val="1430"/>
              </a:lnSpc>
              <a:spcBef>
                <a:spcPts val="100"/>
              </a:spcBef>
            </a:pPr>
            <a:r>
              <a:rPr sz="1200" spc="-5" dirty="0">
                <a:latin typeface="Times New Roman"/>
                <a:cs typeface="Times New Roman"/>
              </a:rPr>
              <a:t>Under</a:t>
            </a:r>
            <a:r>
              <a:rPr sz="1200" dirty="0">
                <a:latin typeface="Times New Roman"/>
                <a:cs typeface="Times New Roman"/>
              </a:rPr>
              <a:t> </a:t>
            </a:r>
            <a:r>
              <a:rPr sz="1200" spc="-10" dirty="0">
                <a:latin typeface="Times New Roman"/>
                <a:cs typeface="Times New Roman"/>
              </a:rPr>
              <a:t>The </a:t>
            </a:r>
            <a:r>
              <a:rPr sz="1200" spc="-5" dirty="0">
                <a:latin typeface="Times New Roman"/>
                <a:cs typeface="Times New Roman"/>
              </a:rPr>
              <a:t>Guidance </a:t>
            </a:r>
            <a:r>
              <a:rPr sz="1200" spc="5" dirty="0">
                <a:latin typeface="Times New Roman"/>
                <a:cs typeface="Times New Roman"/>
              </a:rPr>
              <a:t>Of</a:t>
            </a:r>
            <a:endParaRPr sz="1200" dirty="0">
              <a:latin typeface="Times New Roman"/>
              <a:cs typeface="Times New Roman"/>
            </a:endParaRPr>
          </a:p>
          <a:p>
            <a:pPr marR="194310" algn="ctr">
              <a:lnSpc>
                <a:spcPts val="1380"/>
              </a:lnSpc>
            </a:pPr>
            <a:r>
              <a:rPr sz="1200" b="1" spc="-5" dirty="0">
                <a:latin typeface="Times New Roman"/>
                <a:cs typeface="Times New Roman"/>
              </a:rPr>
              <a:t>Mr.</a:t>
            </a:r>
            <a:r>
              <a:rPr sz="1200" b="1" spc="-10" dirty="0">
                <a:latin typeface="Times New Roman"/>
                <a:cs typeface="Times New Roman"/>
              </a:rPr>
              <a:t> </a:t>
            </a:r>
            <a:r>
              <a:rPr lang="en-US" sz="1200" b="1" i="0" dirty="0">
                <a:solidFill>
                  <a:srgbClr val="222222"/>
                </a:solidFill>
                <a:effectLst/>
                <a:latin typeface="Arial" panose="020B0604020202020204" pitchFamily="34" charset="0"/>
              </a:rPr>
              <a:t>Parth Paul </a:t>
            </a:r>
            <a:endParaRPr sz="1200" b="1" dirty="0">
              <a:latin typeface="Times New Roman"/>
              <a:cs typeface="Times New Roman"/>
            </a:endParaRPr>
          </a:p>
          <a:p>
            <a:pPr marL="12700">
              <a:lnSpc>
                <a:spcPts val="1190"/>
              </a:lnSpc>
            </a:pPr>
            <a:r>
              <a:rPr sz="1000" spc="-5" dirty="0">
                <a:latin typeface="Times New Roman"/>
                <a:cs typeface="Times New Roman"/>
              </a:rPr>
              <a:t>TATA MOTORS</a:t>
            </a:r>
            <a:r>
              <a:rPr sz="1000" dirty="0">
                <a:latin typeface="Times New Roman"/>
                <a:cs typeface="Times New Roman"/>
              </a:rPr>
              <a:t> </a:t>
            </a:r>
            <a:r>
              <a:rPr sz="1000" spc="-5" dirty="0">
                <a:latin typeface="Times New Roman"/>
                <a:cs typeface="Times New Roman"/>
              </a:rPr>
              <a:t>LIMITED,</a:t>
            </a:r>
            <a:r>
              <a:rPr sz="1000" spc="-10" dirty="0">
                <a:latin typeface="Times New Roman"/>
                <a:cs typeface="Times New Roman"/>
              </a:rPr>
              <a:t> LUCKNOW</a:t>
            </a:r>
            <a:endParaRPr sz="1000" dirty="0">
              <a:latin typeface="Times New Roman"/>
              <a:cs typeface="Times New Roman"/>
            </a:endParaRPr>
          </a:p>
        </p:txBody>
      </p:sp>
      <p:sp>
        <p:nvSpPr>
          <p:cNvPr id="4" name="object 4"/>
          <p:cNvSpPr txBox="1"/>
          <p:nvPr/>
        </p:nvSpPr>
        <p:spPr>
          <a:xfrm>
            <a:off x="4768850" y="7404100"/>
            <a:ext cx="2187575" cy="1808187"/>
          </a:xfrm>
          <a:prstGeom prst="rect">
            <a:avLst/>
          </a:prstGeom>
        </p:spPr>
        <p:txBody>
          <a:bodyPr vert="horz" wrap="square" lIns="0" tIns="12700" rIns="0" bIns="0" rtlCol="0">
            <a:spAutoFit/>
          </a:bodyPr>
          <a:lstStyle/>
          <a:p>
            <a:pPr marL="781050">
              <a:lnSpc>
                <a:spcPts val="1430"/>
              </a:lnSpc>
              <a:spcBef>
                <a:spcPts val="100"/>
              </a:spcBef>
            </a:pPr>
            <a:r>
              <a:rPr lang="en-US" sz="1400" spc="-5" dirty="0">
                <a:latin typeface="Times New Roman"/>
                <a:cs typeface="Times New Roman"/>
              </a:rPr>
              <a:t>S</a:t>
            </a:r>
            <a:r>
              <a:rPr sz="1400" spc="-5" dirty="0">
                <a:latin typeface="Times New Roman"/>
                <a:cs typeface="Times New Roman"/>
              </a:rPr>
              <a:t>ubmitted</a:t>
            </a:r>
            <a:r>
              <a:rPr lang="en-US" sz="1400" spc="-25" dirty="0">
                <a:latin typeface="Times New Roman"/>
                <a:cs typeface="Times New Roman"/>
              </a:rPr>
              <a:t> </a:t>
            </a:r>
            <a:r>
              <a:rPr sz="1400" spc="-20" dirty="0">
                <a:latin typeface="Times New Roman"/>
                <a:cs typeface="Times New Roman"/>
              </a:rPr>
              <a:t>By-</a:t>
            </a:r>
            <a:endParaRPr sz="1400" dirty="0">
              <a:latin typeface="Times New Roman"/>
              <a:cs typeface="Times New Roman"/>
            </a:endParaRPr>
          </a:p>
          <a:p>
            <a:pPr marL="48895">
              <a:lnSpc>
                <a:spcPts val="1390"/>
              </a:lnSpc>
            </a:pPr>
            <a:r>
              <a:rPr lang="en-US" sz="1200" b="1" spc="-10" dirty="0">
                <a:latin typeface="Times New Roman"/>
                <a:cs typeface="Times New Roman"/>
              </a:rPr>
              <a:t>Name-PRATEEK RATHORE</a:t>
            </a:r>
            <a:endParaRPr lang="en-US" sz="1200" b="1" dirty="0">
              <a:latin typeface="Times New Roman"/>
              <a:cs typeface="Times New Roman"/>
            </a:endParaRPr>
          </a:p>
          <a:p>
            <a:pPr marL="12700">
              <a:lnSpc>
                <a:spcPts val="1405"/>
              </a:lnSpc>
            </a:pPr>
            <a:r>
              <a:rPr lang="en-US" sz="1200" b="1" dirty="0">
                <a:latin typeface="Times New Roman"/>
                <a:cs typeface="Times New Roman"/>
              </a:rPr>
              <a:t>College-Dehradun </a:t>
            </a:r>
            <a:r>
              <a:rPr lang="en-US" sz="1200" b="1" dirty="0" err="1">
                <a:latin typeface="Times New Roman"/>
                <a:cs typeface="Times New Roman"/>
              </a:rPr>
              <a:t>Institue</a:t>
            </a:r>
            <a:r>
              <a:rPr lang="en-US" sz="1200" b="1" dirty="0">
                <a:latin typeface="Times New Roman"/>
                <a:cs typeface="Times New Roman"/>
              </a:rPr>
              <a:t> Of              Technology , </a:t>
            </a:r>
            <a:r>
              <a:rPr lang="en-US" sz="1200" b="1" dirty="0" err="1">
                <a:latin typeface="Times New Roman"/>
                <a:cs typeface="Times New Roman"/>
              </a:rPr>
              <a:t>Dehradun,UK</a:t>
            </a:r>
            <a:r>
              <a:rPr lang="en-US" sz="1200" b="1" dirty="0">
                <a:latin typeface="Times New Roman"/>
                <a:cs typeface="Times New Roman"/>
              </a:rPr>
              <a:t>.</a:t>
            </a:r>
          </a:p>
          <a:p>
            <a:pPr marL="12700">
              <a:lnSpc>
                <a:spcPts val="1405"/>
              </a:lnSpc>
            </a:pPr>
            <a:r>
              <a:rPr lang="en-US" sz="1200" b="1" i="0" dirty="0">
                <a:solidFill>
                  <a:srgbClr val="222222"/>
                </a:solidFill>
                <a:effectLst/>
                <a:latin typeface="Arial" panose="020B0604020202020204" pitchFamily="34" charset="0"/>
              </a:rPr>
              <a:t>Duration: 4th Jul - 3rd Aug 2023</a:t>
            </a:r>
            <a:endParaRPr lang="en-US" sz="1200" b="1" dirty="0">
              <a:latin typeface="Times New Roman"/>
              <a:cs typeface="Times New Roman"/>
            </a:endParaRPr>
          </a:p>
          <a:p>
            <a:pPr marL="12700">
              <a:lnSpc>
                <a:spcPts val="1405"/>
              </a:lnSpc>
            </a:pPr>
            <a:endParaRPr lang="en-US" sz="1200" b="1" dirty="0">
              <a:latin typeface="Times New Roman"/>
              <a:cs typeface="Times New Roman"/>
            </a:endParaRPr>
          </a:p>
          <a:p>
            <a:pPr marL="12700">
              <a:lnSpc>
                <a:spcPts val="1405"/>
              </a:lnSpc>
            </a:pPr>
            <a:endParaRPr lang="en-US" sz="1200" b="1" dirty="0">
              <a:latin typeface="Times New Roman"/>
              <a:cs typeface="Times New Roman"/>
            </a:endParaRPr>
          </a:p>
          <a:p>
            <a:pPr marL="12700">
              <a:lnSpc>
                <a:spcPts val="1405"/>
              </a:lnSpc>
            </a:pPr>
            <a:endParaRPr lang="en-US" sz="1200" b="1" dirty="0">
              <a:latin typeface="Times New Roman"/>
              <a:cs typeface="Times New Roman"/>
            </a:endParaRPr>
          </a:p>
          <a:p>
            <a:pPr marL="12700">
              <a:lnSpc>
                <a:spcPts val="1405"/>
              </a:lnSpc>
            </a:pPr>
            <a:endParaRPr sz="1200" dirty="0">
              <a:latin typeface="Times New Roman"/>
              <a:cs typeface="Times New Roman"/>
            </a:endParaRPr>
          </a:p>
        </p:txBody>
      </p:sp>
      <p:pic>
        <p:nvPicPr>
          <p:cNvPr id="5" name="object 5"/>
          <p:cNvPicPr/>
          <p:nvPr/>
        </p:nvPicPr>
        <p:blipFill>
          <a:blip r:embed="rId2" cstate="print"/>
          <a:stretch>
            <a:fillRect/>
          </a:stretch>
        </p:blipFill>
        <p:spPr>
          <a:xfrm>
            <a:off x="3401591" y="1717582"/>
            <a:ext cx="2356557" cy="1687997"/>
          </a:xfrm>
          <a:prstGeom prst="rect">
            <a:avLst/>
          </a:prstGeom>
        </p:spPr>
      </p:pic>
      <p:grpSp>
        <p:nvGrpSpPr>
          <p:cNvPr id="6" name="object 6"/>
          <p:cNvGrpSpPr/>
          <p:nvPr/>
        </p:nvGrpSpPr>
        <p:grpSpPr>
          <a:xfrm>
            <a:off x="1551305" y="0"/>
            <a:ext cx="210820" cy="10692765"/>
            <a:chOff x="1551305" y="0"/>
            <a:chExt cx="210820" cy="10692765"/>
          </a:xfrm>
        </p:grpSpPr>
        <p:sp>
          <p:nvSpPr>
            <p:cNvPr id="7" name="object 7"/>
            <p:cNvSpPr/>
            <p:nvPr/>
          </p:nvSpPr>
          <p:spPr>
            <a:xfrm>
              <a:off x="1557655" y="0"/>
              <a:ext cx="198120" cy="10692765"/>
            </a:xfrm>
            <a:custGeom>
              <a:avLst/>
              <a:gdLst/>
              <a:ahLst/>
              <a:cxnLst/>
              <a:rect l="l" t="t" r="r" b="b"/>
              <a:pathLst>
                <a:path w="198119" h="10692765">
                  <a:moveTo>
                    <a:pt x="0" y="10692380"/>
                  </a:moveTo>
                  <a:lnTo>
                    <a:pt x="198119" y="10692380"/>
                  </a:lnTo>
                  <a:lnTo>
                    <a:pt x="198119" y="0"/>
                  </a:lnTo>
                  <a:lnTo>
                    <a:pt x="0" y="0"/>
                  </a:lnTo>
                  <a:lnTo>
                    <a:pt x="0" y="10692380"/>
                  </a:lnTo>
                  <a:close/>
                </a:path>
              </a:pathLst>
            </a:custGeom>
            <a:solidFill>
              <a:srgbClr val="8FAADC"/>
            </a:solidFill>
          </p:spPr>
          <p:txBody>
            <a:bodyPr wrap="square" lIns="0" tIns="0" rIns="0" bIns="0" rtlCol="0"/>
            <a:lstStyle/>
            <a:p>
              <a:endParaRPr/>
            </a:p>
          </p:txBody>
        </p:sp>
        <p:sp>
          <p:nvSpPr>
            <p:cNvPr id="8" name="object 8"/>
            <p:cNvSpPr/>
            <p:nvPr/>
          </p:nvSpPr>
          <p:spPr>
            <a:xfrm>
              <a:off x="1557655" y="0"/>
              <a:ext cx="198120" cy="10692765"/>
            </a:xfrm>
            <a:custGeom>
              <a:avLst/>
              <a:gdLst/>
              <a:ahLst/>
              <a:cxnLst/>
              <a:rect l="l" t="t" r="r" b="b"/>
              <a:pathLst>
                <a:path w="198119" h="10692765">
                  <a:moveTo>
                    <a:pt x="198119" y="10692380"/>
                  </a:moveTo>
                  <a:lnTo>
                    <a:pt x="198119" y="0"/>
                  </a:lnTo>
                </a:path>
                <a:path w="198119" h="10692765">
                  <a:moveTo>
                    <a:pt x="0" y="0"/>
                  </a:moveTo>
                  <a:lnTo>
                    <a:pt x="0" y="10692380"/>
                  </a:lnTo>
                </a:path>
              </a:pathLst>
            </a:custGeom>
            <a:ln w="12700">
              <a:solidFill>
                <a:srgbClr val="172C51"/>
              </a:solidFill>
            </a:ln>
          </p:spPr>
          <p:txBody>
            <a:bodyPr wrap="square" lIns="0" tIns="0" rIns="0" bIns="0" rtlCol="0"/>
            <a:lstStyle/>
            <a:p>
              <a:endParaRPr/>
            </a:p>
          </p:txBody>
        </p:sp>
      </p:grpSp>
      <p:grpSp>
        <p:nvGrpSpPr>
          <p:cNvPr id="9" name="object 9"/>
          <p:cNvGrpSpPr/>
          <p:nvPr/>
        </p:nvGrpSpPr>
        <p:grpSpPr>
          <a:xfrm>
            <a:off x="-6350" y="0"/>
            <a:ext cx="881380" cy="10699750"/>
            <a:chOff x="-6350" y="0"/>
            <a:chExt cx="881380" cy="10699750"/>
          </a:xfrm>
        </p:grpSpPr>
        <p:sp>
          <p:nvSpPr>
            <p:cNvPr id="10" name="object 10"/>
            <p:cNvSpPr/>
            <p:nvPr/>
          </p:nvSpPr>
          <p:spPr>
            <a:xfrm>
              <a:off x="0" y="5714"/>
              <a:ext cx="868680" cy="10687050"/>
            </a:xfrm>
            <a:custGeom>
              <a:avLst/>
              <a:gdLst/>
              <a:ahLst/>
              <a:cxnLst/>
              <a:rect l="l" t="t" r="r" b="b"/>
              <a:pathLst>
                <a:path w="868680" h="10687050">
                  <a:moveTo>
                    <a:pt x="868680" y="0"/>
                  </a:moveTo>
                  <a:lnTo>
                    <a:pt x="0" y="0"/>
                  </a:lnTo>
                  <a:lnTo>
                    <a:pt x="0" y="10686666"/>
                  </a:lnTo>
                  <a:lnTo>
                    <a:pt x="868680" y="10686666"/>
                  </a:lnTo>
                  <a:lnTo>
                    <a:pt x="868680" y="0"/>
                  </a:lnTo>
                  <a:close/>
                </a:path>
              </a:pathLst>
            </a:custGeom>
            <a:solidFill>
              <a:srgbClr val="001F5F"/>
            </a:solidFill>
          </p:spPr>
          <p:txBody>
            <a:bodyPr wrap="square" lIns="0" tIns="0" rIns="0" bIns="0" rtlCol="0"/>
            <a:lstStyle/>
            <a:p>
              <a:endParaRPr/>
            </a:p>
          </p:txBody>
        </p:sp>
        <p:sp>
          <p:nvSpPr>
            <p:cNvPr id="11" name="object 11"/>
            <p:cNvSpPr/>
            <p:nvPr/>
          </p:nvSpPr>
          <p:spPr>
            <a:xfrm>
              <a:off x="0" y="5714"/>
              <a:ext cx="868680" cy="10687050"/>
            </a:xfrm>
            <a:custGeom>
              <a:avLst/>
              <a:gdLst/>
              <a:ahLst/>
              <a:cxnLst/>
              <a:rect l="l" t="t" r="r" b="b"/>
              <a:pathLst>
                <a:path w="868680" h="10687050">
                  <a:moveTo>
                    <a:pt x="868680" y="10686666"/>
                  </a:moveTo>
                  <a:lnTo>
                    <a:pt x="868680" y="0"/>
                  </a:lnTo>
                  <a:lnTo>
                    <a:pt x="0" y="0"/>
                  </a:lnTo>
                  <a:lnTo>
                    <a:pt x="0" y="10686666"/>
                  </a:lnTo>
                </a:path>
              </a:pathLst>
            </a:custGeom>
            <a:ln w="12700">
              <a:solidFill>
                <a:srgbClr val="172C51"/>
              </a:solidFill>
            </a:ln>
          </p:spPr>
          <p:txBody>
            <a:bodyPr wrap="square" lIns="0" tIns="0" rIns="0" bIns="0" rtlCol="0"/>
            <a:lstStyle/>
            <a:p>
              <a:endParaRPr/>
            </a:p>
          </p:txBody>
        </p:sp>
      </p:grpSp>
      <p:grpSp>
        <p:nvGrpSpPr>
          <p:cNvPr id="12" name="object 12"/>
          <p:cNvGrpSpPr/>
          <p:nvPr/>
        </p:nvGrpSpPr>
        <p:grpSpPr>
          <a:xfrm>
            <a:off x="1060450" y="0"/>
            <a:ext cx="296545" cy="10692765"/>
            <a:chOff x="1060450" y="0"/>
            <a:chExt cx="296545" cy="10692765"/>
          </a:xfrm>
        </p:grpSpPr>
        <p:sp>
          <p:nvSpPr>
            <p:cNvPr id="13" name="object 13"/>
            <p:cNvSpPr/>
            <p:nvPr/>
          </p:nvSpPr>
          <p:spPr>
            <a:xfrm>
              <a:off x="1066800" y="0"/>
              <a:ext cx="283845" cy="10692765"/>
            </a:xfrm>
            <a:custGeom>
              <a:avLst/>
              <a:gdLst/>
              <a:ahLst/>
              <a:cxnLst/>
              <a:rect l="l" t="t" r="r" b="b"/>
              <a:pathLst>
                <a:path w="283844" h="10692765">
                  <a:moveTo>
                    <a:pt x="0" y="10692380"/>
                  </a:moveTo>
                  <a:lnTo>
                    <a:pt x="283844" y="10692380"/>
                  </a:lnTo>
                  <a:lnTo>
                    <a:pt x="283844" y="0"/>
                  </a:lnTo>
                  <a:lnTo>
                    <a:pt x="0" y="0"/>
                  </a:lnTo>
                  <a:lnTo>
                    <a:pt x="0" y="10692380"/>
                  </a:lnTo>
                  <a:close/>
                </a:path>
              </a:pathLst>
            </a:custGeom>
            <a:solidFill>
              <a:srgbClr val="2E5496"/>
            </a:solidFill>
          </p:spPr>
          <p:txBody>
            <a:bodyPr wrap="square" lIns="0" tIns="0" rIns="0" bIns="0" rtlCol="0"/>
            <a:lstStyle/>
            <a:p>
              <a:endParaRPr/>
            </a:p>
          </p:txBody>
        </p:sp>
        <p:sp>
          <p:nvSpPr>
            <p:cNvPr id="14" name="object 14"/>
            <p:cNvSpPr/>
            <p:nvPr/>
          </p:nvSpPr>
          <p:spPr>
            <a:xfrm>
              <a:off x="1066800" y="0"/>
              <a:ext cx="283845" cy="10692765"/>
            </a:xfrm>
            <a:custGeom>
              <a:avLst/>
              <a:gdLst/>
              <a:ahLst/>
              <a:cxnLst/>
              <a:rect l="l" t="t" r="r" b="b"/>
              <a:pathLst>
                <a:path w="283844" h="10692765">
                  <a:moveTo>
                    <a:pt x="283844" y="10692380"/>
                  </a:moveTo>
                  <a:lnTo>
                    <a:pt x="283844" y="0"/>
                  </a:lnTo>
                </a:path>
                <a:path w="283844" h="10692765">
                  <a:moveTo>
                    <a:pt x="0" y="0"/>
                  </a:moveTo>
                  <a:lnTo>
                    <a:pt x="0" y="10692380"/>
                  </a:lnTo>
                </a:path>
              </a:pathLst>
            </a:custGeom>
            <a:ln w="12700">
              <a:solidFill>
                <a:srgbClr val="172C51"/>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6A87C-FB09-CBB1-E7AA-7CD9E09A6D6F}"/>
              </a:ext>
            </a:extLst>
          </p:cNvPr>
          <p:cNvSpPr txBox="1"/>
          <p:nvPr/>
        </p:nvSpPr>
        <p:spPr>
          <a:xfrm>
            <a:off x="501650" y="774700"/>
            <a:ext cx="6705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CASE 2-</a:t>
            </a:r>
          </a:p>
          <a:p>
            <a:r>
              <a:rPr lang="en-US" dirty="0"/>
              <a:t>  If someone has not entered the address than it will show please enter address.</a:t>
            </a:r>
          </a:p>
        </p:txBody>
      </p:sp>
      <p:pic>
        <p:nvPicPr>
          <p:cNvPr id="4" name="Picture 3">
            <a:extLst>
              <a:ext uri="{FF2B5EF4-FFF2-40B4-BE49-F238E27FC236}">
                <a16:creationId xmlns:a16="http://schemas.microsoft.com/office/drawing/2014/main" id="{C5E194F0-C450-156C-6026-A5EE5D856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0" y="2146300"/>
            <a:ext cx="6705600" cy="3657599"/>
          </a:xfrm>
          <a:prstGeom prst="rect">
            <a:avLst/>
          </a:prstGeom>
        </p:spPr>
      </p:pic>
      <p:sp>
        <p:nvSpPr>
          <p:cNvPr id="6" name="TextBox 5">
            <a:extLst>
              <a:ext uri="{FF2B5EF4-FFF2-40B4-BE49-F238E27FC236}">
                <a16:creationId xmlns:a16="http://schemas.microsoft.com/office/drawing/2014/main" id="{568A9616-AAFB-2911-5E36-D267F027EEE9}"/>
              </a:ext>
            </a:extLst>
          </p:cNvPr>
          <p:cNvSpPr txBox="1"/>
          <p:nvPr/>
        </p:nvSpPr>
        <p:spPr>
          <a:xfrm>
            <a:off x="441486" y="6252169"/>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CASE 3-</a:t>
            </a:r>
          </a:p>
          <a:p>
            <a:r>
              <a:rPr lang="en-US" dirty="0"/>
              <a:t>  If someone has entered the wrong number than it will show please enter correct number.</a:t>
            </a:r>
          </a:p>
          <a:p>
            <a:endParaRPr lang="en-US" dirty="0"/>
          </a:p>
        </p:txBody>
      </p:sp>
      <p:pic>
        <p:nvPicPr>
          <p:cNvPr id="8" name="Picture 7">
            <a:extLst>
              <a:ext uri="{FF2B5EF4-FFF2-40B4-BE49-F238E27FC236}">
                <a16:creationId xmlns:a16="http://schemas.microsoft.com/office/drawing/2014/main" id="{9465966D-8C08-9927-0CC1-54057FA2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19" y="7175501"/>
            <a:ext cx="6705600" cy="3182538"/>
          </a:xfrm>
          <a:prstGeom prst="rect">
            <a:avLst/>
          </a:prstGeom>
        </p:spPr>
      </p:pic>
    </p:spTree>
    <p:extLst>
      <p:ext uri="{BB962C8B-B14F-4D97-AF65-F5344CB8AC3E}">
        <p14:creationId xmlns:p14="http://schemas.microsoft.com/office/powerpoint/2010/main" val="111794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0C0FA-464C-4B29-1B06-B3FEB0F7CC17}"/>
              </a:ext>
            </a:extLst>
          </p:cNvPr>
          <p:cNvSpPr txBox="1"/>
          <p:nvPr/>
        </p:nvSpPr>
        <p:spPr>
          <a:xfrm>
            <a:off x="425450" y="393700"/>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CASE 4-</a:t>
            </a:r>
          </a:p>
          <a:p>
            <a:r>
              <a:rPr lang="en-US" dirty="0"/>
              <a:t>  If someone has not entered the correct Student ID than it will show please correct Student ID.</a:t>
            </a:r>
          </a:p>
          <a:p>
            <a:endParaRPr lang="en-US" dirty="0"/>
          </a:p>
        </p:txBody>
      </p:sp>
      <p:pic>
        <p:nvPicPr>
          <p:cNvPr id="4" name="Picture 3">
            <a:extLst>
              <a:ext uri="{FF2B5EF4-FFF2-40B4-BE49-F238E27FC236}">
                <a16:creationId xmlns:a16="http://schemas.microsoft.com/office/drawing/2014/main" id="{606B0CA6-7BF3-E9C6-4B70-FEA1124E1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22" y="1295903"/>
            <a:ext cx="6705600" cy="4343400"/>
          </a:xfrm>
          <a:prstGeom prst="rect">
            <a:avLst/>
          </a:prstGeom>
        </p:spPr>
      </p:pic>
      <p:sp>
        <p:nvSpPr>
          <p:cNvPr id="5" name="TextBox 4">
            <a:extLst>
              <a:ext uri="{FF2B5EF4-FFF2-40B4-BE49-F238E27FC236}">
                <a16:creationId xmlns:a16="http://schemas.microsoft.com/office/drawing/2014/main" id="{15F3C52F-2DD7-3750-56DF-81442BF87050}"/>
              </a:ext>
            </a:extLst>
          </p:cNvPr>
          <p:cNvSpPr txBox="1"/>
          <p:nvPr/>
        </p:nvSpPr>
        <p:spPr>
          <a:xfrm>
            <a:off x="404570" y="5857749"/>
            <a:ext cx="6324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CASE 5-</a:t>
            </a:r>
          </a:p>
          <a:p>
            <a:r>
              <a:rPr lang="en-US" dirty="0"/>
              <a:t>  If someone has not entered the correct name or has Forgot than it will show please enter name.</a:t>
            </a:r>
          </a:p>
          <a:p>
            <a:endParaRPr lang="en-US" dirty="0"/>
          </a:p>
        </p:txBody>
      </p:sp>
      <p:pic>
        <p:nvPicPr>
          <p:cNvPr id="7" name="Picture 6">
            <a:extLst>
              <a:ext uri="{FF2B5EF4-FFF2-40B4-BE49-F238E27FC236}">
                <a16:creationId xmlns:a16="http://schemas.microsoft.com/office/drawing/2014/main" id="{A03B44CB-60BE-587E-CFF0-C339984DDA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70" y="6871633"/>
            <a:ext cx="6705600" cy="3420103"/>
          </a:xfrm>
          <a:prstGeom prst="rect">
            <a:avLst/>
          </a:prstGeom>
        </p:spPr>
      </p:pic>
    </p:spTree>
    <p:extLst>
      <p:ext uri="{BB962C8B-B14F-4D97-AF65-F5344CB8AC3E}">
        <p14:creationId xmlns:p14="http://schemas.microsoft.com/office/powerpoint/2010/main" val="52608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212E5-D0D8-725B-E41D-393381066460}"/>
              </a:ext>
            </a:extLst>
          </p:cNvPr>
          <p:cNvSpPr txBox="1"/>
          <p:nvPr/>
        </p:nvSpPr>
        <p:spPr>
          <a:xfrm>
            <a:off x="501650" y="469900"/>
            <a:ext cx="6553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CASE 6-</a:t>
            </a:r>
          </a:p>
          <a:p>
            <a:r>
              <a:rPr lang="en-US" dirty="0"/>
              <a:t>  If someone has already registered and is trying to register again than it will show duplicate </a:t>
            </a:r>
            <a:r>
              <a:rPr lang="en-US" dirty="0" err="1"/>
              <a:t>entery</a:t>
            </a:r>
            <a:r>
              <a:rPr lang="en-US" dirty="0"/>
              <a:t>.</a:t>
            </a:r>
          </a:p>
          <a:p>
            <a:endParaRPr lang="en-US" dirty="0"/>
          </a:p>
        </p:txBody>
      </p:sp>
      <p:pic>
        <p:nvPicPr>
          <p:cNvPr id="4" name="Picture 3">
            <a:extLst>
              <a:ext uri="{FF2B5EF4-FFF2-40B4-BE49-F238E27FC236}">
                <a16:creationId xmlns:a16="http://schemas.microsoft.com/office/drawing/2014/main" id="{4FCBCBAE-E35B-7A5E-45DB-39AFA0F69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550" y="1460500"/>
            <a:ext cx="6629400" cy="3416168"/>
          </a:xfrm>
          <a:prstGeom prst="rect">
            <a:avLst/>
          </a:prstGeom>
        </p:spPr>
      </p:pic>
      <p:sp>
        <p:nvSpPr>
          <p:cNvPr id="6" name="TextBox 5">
            <a:extLst>
              <a:ext uri="{FF2B5EF4-FFF2-40B4-BE49-F238E27FC236}">
                <a16:creationId xmlns:a16="http://schemas.microsoft.com/office/drawing/2014/main" id="{3DD51D24-A5E2-B74C-5C17-D217BE4E7D2C}"/>
              </a:ext>
            </a:extLst>
          </p:cNvPr>
          <p:cNvSpPr txBox="1"/>
          <p:nvPr/>
        </p:nvSpPr>
        <p:spPr>
          <a:xfrm>
            <a:off x="349250" y="5041900"/>
            <a:ext cx="61874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CASE 7-</a:t>
            </a:r>
          </a:p>
          <a:p>
            <a:r>
              <a:rPr lang="en-US" dirty="0"/>
              <a:t>  If all the entry are correct and there is no duplicate </a:t>
            </a:r>
            <a:r>
              <a:rPr lang="en-US" dirty="0" err="1"/>
              <a:t>entery</a:t>
            </a:r>
            <a:r>
              <a:rPr lang="en-US" dirty="0"/>
              <a:t> than it will show Registration successful</a:t>
            </a:r>
          </a:p>
          <a:p>
            <a:endParaRPr lang="en-US" dirty="0"/>
          </a:p>
        </p:txBody>
      </p:sp>
      <p:pic>
        <p:nvPicPr>
          <p:cNvPr id="8" name="Picture 7">
            <a:extLst>
              <a:ext uri="{FF2B5EF4-FFF2-40B4-BE49-F238E27FC236}">
                <a16:creationId xmlns:a16="http://schemas.microsoft.com/office/drawing/2014/main" id="{35762801-73B5-B64E-00F0-889A118EA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6213600"/>
            <a:ext cx="6705600" cy="3416168"/>
          </a:xfrm>
          <a:prstGeom prst="rect">
            <a:avLst/>
          </a:prstGeom>
        </p:spPr>
      </p:pic>
    </p:spTree>
    <p:extLst>
      <p:ext uri="{BB962C8B-B14F-4D97-AF65-F5344CB8AC3E}">
        <p14:creationId xmlns:p14="http://schemas.microsoft.com/office/powerpoint/2010/main" val="64589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3018B-FC3F-4C0F-9137-5BE51C76AC3F}"/>
              </a:ext>
            </a:extLst>
          </p:cNvPr>
          <p:cNvSpPr txBox="1"/>
          <p:nvPr/>
        </p:nvSpPr>
        <p:spPr>
          <a:xfrm>
            <a:off x="425450" y="698500"/>
            <a:ext cx="6705600" cy="1754326"/>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4. Cre</a:t>
            </a:r>
            <a:r>
              <a:rPr lang="en-US" sz="1800" dirty="0">
                <a:latin typeface="Calibri" panose="020F0502020204030204" pitchFamily="34" charset="0"/>
                <a:ea typeface="Calibri" panose="020F0502020204030204" pitchFamily="34" charset="0"/>
              </a:rPr>
              <a:t>ate Database and table in </a:t>
            </a:r>
            <a:r>
              <a:rPr lang="en-US" sz="1800" dirty="0" err="1">
                <a:latin typeface="Calibri" panose="020F0502020204030204" pitchFamily="34" charset="0"/>
                <a:ea typeface="Calibri" panose="020F0502020204030204" pitchFamily="34" charset="0"/>
              </a:rPr>
              <a:t>MySql</a:t>
            </a:r>
            <a:endParaRPr lang="en-US" sz="1800" dirty="0">
              <a:latin typeface="Calibri" panose="020F0502020204030204" pitchFamily="34" charset="0"/>
              <a:ea typeface="Calibri" panose="020F0502020204030204" pitchFamily="34" charset="0"/>
            </a:endParaRPr>
          </a:p>
          <a:p>
            <a:endParaRPr lang="en-US" dirty="0">
              <a:latin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rPr>
              <a:t>Here I have created database named </a:t>
            </a:r>
            <a:r>
              <a:rPr lang="en-US" dirty="0" err="1">
                <a:latin typeface="Calibri" panose="020F0502020204030204" pitchFamily="34" charset="0"/>
              </a:rPr>
              <a:t>Pracdb</a:t>
            </a:r>
            <a:r>
              <a:rPr lang="en-US" dirty="0">
                <a:latin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rPr>
              <a:t>Table name is info that has 5 parameters that are ID(Integer) and also a Primary </a:t>
            </a:r>
            <a:r>
              <a:rPr lang="en-US" dirty="0" err="1">
                <a:latin typeface="Calibri" panose="020F0502020204030204" pitchFamily="34" charset="0"/>
              </a:rPr>
              <a:t>key,,name</a:t>
            </a:r>
            <a:r>
              <a:rPr lang="en-US" dirty="0">
                <a:latin typeface="Calibri" panose="020F0502020204030204" pitchFamily="34" charset="0"/>
              </a:rPr>
              <a:t>(</a:t>
            </a:r>
            <a:r>
              <a:rPr lang="en-US" dirty="0" err="1">
                <a:latin typeface="Calibri" panose="020F0502020204030204" pitchFamily="34" charset="0"/>
              </a:rPr>
              <a:t>VarChar</a:t>
            </a:r>
            <a:r>
              <a:rPr lang="en-US" dirty="0">
                <a:latin typeface="Calibri" panose="020F0502020204030204" pitchFamily="34" charset="0"/>
              </a:rPr>
              <a:t>),mobile(</a:t>
            </a:r>
            <a:r>
              <a:rPr lang="en-US" dirty="0" err="1">
                <a:latin typeface="Calibri" panose="020F0502020204030204" pitchFamily="34" charset="0"/>
              </a:rPr>
              <a:t>VarChar</a:t>
            </a:r>
            <a:r>
              <a:rPr lang="en-US" dirty="0">
                <a:latin typeface="Calibri" panose="020F0502020204030204" pitchFamily="34" charset="0"/>
              </a:rPr>
              <a:t>),</a:t>
            </a:r>
          </a:p>
          <a:p>
            <a:r>
              <a:rPr lang="en-US" dirty="0">
                <a:latin typeface="Calibri" panose="020F0502020204030204" pitchFamily="34" charset="0"/>
              </a:rPr>
              <a:t>     gender(</a:t>
            </a:r>
            <a:r>
              <a:rPr lang="en-US" dirty="0" err="1">
                <a:latin typeface="Calibri" panose="020F0502020204030204" pitchFamily="34" charset="0"/>
              </a:rPr>
              <a:t>VarChar</a:t>
            </a:r>
            <a:r>
              <a:rPr lang="en-US" dirty="0">
                <a:latin typeface="Calibri" panose="020F0502020204030204" pitchFamily="34" charset="0"/>
              </a:rPr>
              <a:t>),dob(</a:t>
            </a:r>
            <a:r>
              <a:rPr lang="en-US" dirty="0" err="1">
                <a:latin typeface="Calibri" panose="020F0502020204030204" pitchFamily="34" charset="0"/>
              </a:rPr>
              <a:t>VarChar</a:t>
            </a:r>
            <a:r>
              <a:rPr lang="en-US" dirty="0">
                <a:latin typeface="Calibri" panose="020F0502020204030204" pitchFamily="34" charset="0"/>
              </a:rPr>
              <a:t>),address(</a:t>
            </a:r>
            <a:r>
              <a:rPr lang="en-US" dirty="0" err="1">
                <a:latin typeface="Calibri" panose="020F0502020204030204" pitchFamily="34" charset="0"/>
              </a:rPr>
              <a:t>VarChar</a:t>
            </a:r>
            <a:r>
              <a:rPr lang="en-US" dirty="0">
                <a:latin typeface="Calibri" panose="020F0502020204030204" pitchFamily="34" charset="0"/>
              </a:rPr>
              <a:t>). </a:t>
            </a:r>
          </a:p>
        </p:txBody>
      </p:sp>
      <p:pic>
        <p:nvPicPr>
          <p:cNvPr id="4" name="Picture 3">
            <a:extLst>
              <a:ext uri="{FF2B5EF4-FFF2-40B4-BE49-F238E27FC236}">
                <a16:creationId xmlns:a16="http://schemas.microsoft.com/office/drawing/2014/main" id="{D7337F35-D9DB-A508-CF91-596790670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82" y="3898900"/>
            <a:ext cx="5982535" cy="5296182"/>
          </a:xfrm>
          <a:prstGeom prst="rect">
            <a:avLst/>
          </a:prstGeom>
        </p:spPr>
      </p:pic>
    </p:spTree>
    <p:extLst>
      <p:ext uri="{BB962C8B-B14F-4D97-AF65-F5344CB8AC3E}">
        <p14:creationId xmlns:p14="http://schemas.microsoft.com/office/powerpoint/2010/main" val="231935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ED46D-FAF6-EA25-E1F8-DFF3E7D63711}"/>
              </a:ext>
            </a:extLst>
          </p:cNvPr>
          <p:cNvSpPr txBox="1"/>
          <p:nvPr/>
        </p:nvSpPr>
        <p:spPr>
          <a:xfrm>
            <a:off x="425450" y="774700"/>
            <a:ext cx="6705600" cy="707886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5. Link </a:t>
            </a:r>
            <a:r>
              <a:rPr lang="en-US" sz="1800" dirty="0">
                <a:latin typeface="Calibri" panose="020F0502020204030204" pitchFamily="34" charset="0"/>
                <a:ea typeface="Calibri" panose="020F0502020204030204" pitchFamily="34" charset="0"/>
              </a:rPr>
              <a:t>Database with Java Swing</a:t>
            </a:r>
            <a:endParaRPr lang="en-US" sz="1800" dirty="0">
              <a:effectLst/>
              <a:latin typeface="Calibri" panose="020F0502020204030204" pitchFamily="34" charset="0"/>
              <a:ea typeface="Calibri" panose="020F0502020204030204" pitchFamily="34" charset="0"/>
            </a:endParaRPr>
          </a:p>
          <a:p>
            <a:endParaRPr lang="en-US" dirty="0"/>
          </a:p>
          <a:p>
            <a:pPr algn="just"/>
            <a:r>
              <a:rPr lang="en-US" sz="1400" b="0" i="0" dirty="0">
                <a:solidFill>
                  <a:srgbClr val="333333"/>
                </a:solidFill>
                <a:effectLst/>
                <a:latin typeface="inter-regular"/>
              </a:rPr>
              <a:t>To connect Java application with the MySQL database, we need to follow 5 following steps.</a:t>
            </a:r>
          </a:p>
          <a:p>
            <a:pPr algn="just"/>
            <a:r>
              <a:rPr lang="en-US" sz="1400" b="0" i="0" dirty="0">
                <a:solidFill>
                  <a:srgbClr val="333333"/>
                </a:solidFill>
                <a:effectLst/>
                <a:latin typeface="inter-regular"/>
              </a:rPr>
              <a:t>In this example we are using </a:t>
            </a:r>
            <a:r>
              <a:rPr lang="en-US" sz="1400" b="0" i="0" dirty="0" err="1">
                <a:solidFill>
                  <a:srgbClr val="333333"/>
                </a:solidFill>
                <a:effectLst/>
                <a:latin typeface="inter-regular"/>
              </a:rPr>
              <a:t>MySql</a:t>
            </a:r>
            <a:r>
              <a:rPr lang="en-US" sz="1400" b="0" i="0" dirty="0">
                <a:solidFill>
                  <a:srgbClr val="333333"/>
                </a:solidFill>
                <a:effectLst/>
                <a:latin typeface="inter-regular"/>
              </a:rPr>
              <a:t> as the database. So we need to know following </a:t>
            </a:r>
            <a:r>
              <a:rPr lang="en-US" sz="1400" b="0" i="0" dirty="0" err="1">
                <a:solidFill>
                  <a:srgbClr val="333333"/>
                </a:solidFill>
                <a:effectLst/>
                <a:latin typeface="inter-regular"/>
              </a:rPr>
              <a:t>informations</a:t>
            </a:r>
            <a:r>
              <a:rPr lang="en-US" sz="1400" b="0" i="0" dirty="0">
                <a:solidFill>
                  <a:srgbClr val="333333"/>
                </a:solidFill>
                <a:effectLst/>
                <a:latin typeface="inter-regular"/>
              </a:rPr>
              <a:t> for the </a:t>
            </a:r>
            <a:r>
              <a:rPr lang="en-US" sz="1400" b="0" i="0" dirty="0" err="1">
                <a:solidFill>
                  <a:srgbClr val="333333"/>
                </a:solidFill>
                <a:effectLst/>
                <a:latin typeface="inter-regular"/>
              </a:rPr>
              <a:t>mysql</a:t>
            </a:r>
            <a:r>
              <a:rPr lang="en-US" sz="1400" b="0" i="0" dirty="0">
                <a:solidFill>
                  <a:srgbClr val="333333"/>
                </a:solidFill>
                <a:effectLst/>
                <a:latin typeface="inter-regular"/>
              </a:rPr>
              <a:t> database:</a:t>
            </a:r>
          </a:p>
          <a:p>
            <a:pPr algn="just">
              <a:buFont typeface="+mj-lt"/>
              <a:buAutoNum type="arabicPeriod"/>
            </a:pPr>
            <a:r>
              <a:rPr lang="en-US" sz="1400" b="1" i="0" dirty="0">
                <a:solidFill>
                  <a:srgbClr val="000000"/>
                </a:solidFill>
                <a:effectLst/>
                <a:latin typeface="inter-bold"/>
              </a:rPr>
              <a:t>Driver class: </a:t>
            </a:r>
            <a:r>
              <a:rPr lang="en-US" sz="1400" b="0" i="0" dirty="0">
                <a:solidFill>
                  <a:srgbClr val="000000"/>
                </a:solidFill>
                <a:effectLst/>
                <a:latin typeface="inter-regular"/>
              </a:rPr>
              <a:t>The driver class for the </a:t>
            </a:r>
            <a:r>
              <a:rPr lang="en-US" sz="1400" b="0" i="0" dirty="0" err="1">
                <a:solidFill>
                  <a:srgbClr val="000000"/>
                </a:solidFill>
                <a:effectLst/>
                <a:latin typeface="inter-regular"/>
              </a:rPr>
              <a:t>mysql</a:t>
            </a:r>
            <a:r>
              <a:rPr lang="en-US" sz="1400" b="0" i="0" dirty="0">
                <a:solidFill>
                  <a:srgbClr val="000000"/>
                </a:solidFill>
                <a:effectLst/>
                <a:latin typeface="inter-regular"/>
              </a:rPr>
              <a:t> database is </a:t>
            </a:r>
            <a:r>
              <a:rPr lang="en-US" sz="1400" b="1" i="0" dirty="0" err="1">
                <a:solidFill>
                  <a:srgbClr val="000000"/>
                </a:solidFill>
                <a:effectLst/>
                <a:latin typeface="inter-bold"/>
              </a:rPr>
              <a:t>com.mysql.jdbc.Driver</a:t>
            </a:r>
            <a:r>
              <a:rPr lang="en-US" sz="1400" b="0" i="0" dirty="0">
                <a:solidFill>
                  <a:srgbClr val="000000"/>
                </a:solidFill>
                <a:effectLst/>
                <a:latin typeface="inter-regular"/>
              </a:rPr>
              <a:t>.</a:t>
            </a:r>
          </a:p>
          <a:p>
            <a:pPr algn="just">
              <a:buFont typeface="+mj-lt"/>
              <a:buAutoNum type="arabicPeriod"/>
            </a:pPr>
            <a:r>
              <a:rPr lang="en-US" sz="1400" b="1" i="0" dirty="0">
                <a:solidFill>
                  <a:srgbClr val="000000"/>
                </a:solidFill>
                <a:effectLst/>
                <a:latin typeface="inter-bold"/>
              </a:rPr>
              <a:t>Connection URL: </a:t>
            </a:r>
            <a:r>
              <a:rPr lang="en-US" sz="1400" b="0" i="0" dirty="0">
                <a:solidFill>
                  <a:srgbClr val="000000"/>
                </a:solidFill>
                <a:effectLst/>
                <a:latin typeface="inter-regular"/>
              </a:rPr>
              <a:t>The connection URL for the </a:t>
            </a:r>
            <a:r>
              <a:rPr lang="en-US" sz="1400" b="0" i="0" dirty="0" err="1">
                <a:solidFill>
                  <a:srgbClr val="000000"/>
                </a:solidFill>
                <a:effectLst/>
                <a:latin typeface="inter-regular"/>
              </a:rPr>
              <a:t>mysql</a:t>
            </a:r>
            <a:r>
              <a:rPr lang="en-US" sz="1400" b="0" i="0" dirty="0">
                <a:solidFill>
                  <a:srgbClr val="000000"/>
                </a:solidFill>
                <a:effectLst/>
                <a:latin typeface="inter-regular"/>
              </a:rPr>
              <a:t> database is </a:t>
            </a:r>
            <a:r>
              <a:rPr lang="en-US" sz="1400" b="1" i="0" dirty="0" err="1">
                <a:solidFill>
                  <a:srgbClr val="000000"/>
                </a:solidFill>
                <a:effectLst/>
                <a:latin typeface="inter-bold"/>
              </a:rPr>
              <a:t>jdbc:mysql</a:t>
            </a:r>
            <a:r>
              <a:rPr lang="en-US" sz="1400" b="1" i="0" dirty="0">
                <a:solidFill>
                  <a:srgbClr val="000000"/>
                </a:solidFill>
                <a:effectLst/>
                <a:latin typeface="inter-bold"/>
              </a:rPr>
              <a:t>://localhost:3306/</a:t>
            </a:r>
            <a:r>
              <a:rPr lang="en-US" sz="1400" b="1" i="0" dirty="0" err="1">
                <a:solidFill>
                  <a:srgbClr val="000000"/>
                </a:solidFill>
                <a:effectLst/>
                <a:latin typeface="inter-bold"/>
              </a:rPr>
              <a:t>sonoo</a:t>
            </a:r>
            <a:r>
              <a:rPr lang="en-US" sz="1400" b="0" i="0" dirty="0">
                <a:solidFill>
                  <a:srgbClr val="000000"/>
                </a:solidFill>
                <a:effectLst/>
                <a:latin typeface="inter-regular"/>
              </a:rPr>
              <a:t> where </a:t>
            </a:r>
            <a:r>
              <a:rPr lang="en-US" sz="1400" b="0" i="0" dirty="0" err="1">
                <a:solidFill>
                  <a:srgbClr val="000000"/>
                </a:solidFill>
                <a:effectLst/>
                <a:latin typeface="inter-regular"/>
              </a:rPr>
              <a:t>jdbc</a:t>
            </a:r>
            <a:r>
              <a:rPr lang="en-US" sz="1400" b="0" i="0" dirty="0">
                <a:solidFill>
                  <a:srgbClr val="000000"/>
                </a:solidFill>
                <a:effectLst/>
                <a:latin typeface="inter-regular"/>
              </a:rPr>
              <a:t> is the API, </a:t>
            </a:r>
            <a:r>
              <a:rPr lang="en-US" sz="1400" b="0" i="0" dirty="0" err="1">
                <a:solidFill>
                  <a:srgbClr val="000000"/>
                </a:solidFill>
                <a:effectLst/>
                <a:latin typeface="inter-regular"/>
              </a:rPr>
              <a:t>mysql</a:t>
            </a:r>
            <a:r>
              <a:rPr lang="en-US" sz="1400" b="0" i="0" dirty="0">
                <a:solidFill>
                  <a:srgbClr val="000000"/>
                </a:solidFill>
                <a:effectLst/>
                <a:latin typeface="inter-regular"/>
              </a:rPr>
              <a:t> is the database, localhost is the server name on which </a:t>
            </a:r>
            <a:r>
              <a:rPr lang="en-US" sz="1400" b="0" i="0" dirty="0" err="1">
                <a:solidFill>
                  <a:srgbClr val="000000"/>
                </a:solidFill>
                <a:effectLst/>
                <a:latin typeface="inter-regular"/>
              </a:rPr>
              <a:t>mysql</a:t>
            </a:r>
            <a:r>
              <a:rPr lang="en-US" sz="1400" b="0" i="0" dirty="0">
                <a:solidFill>
                  <a:srgbClr val="000000"/>
                </a:solidFill>
                <a:effectLst/>
                <a:latin typeface="inter-regular"/>
              </a:rPr>
              <a:t> is running, we may also use IP address, 3306 is the port number and </a:t>
            </a:r>
            <a:r>
              <a:rPr lang="en-US" sz="1400" b="0" i="0" dirty="0" err="1">
                <a:solidFill>
                  <a:srgbClr val="000000"/>
                </a:solidFill>
                <a:effectLst/>
                <a:latin typeface="inter-regular"/>
              </a:rPr>
              <a:t>sonoo</a:t>
            </a:r>
            <a:r>
              <a:rPr lang="en-US" sz="1400" b="0" i="0" dirty="0">
                <a:solidFill>
                  <a:srgbClr val="000000"/>
                </a:solidFill>
                <a:effectLst/>
                <a:latin typeface="inter-regular"/>
              </a:rPr>
              <a:t> is the database name. We may use any database, in such case, we need to replace the </a:t>
            </a:r>
            <a:r>
              <a:rPr lang="en-US" sz="1400" b="0" i="0" dirty="0" err="1">
                <a:solidFill>
                  <a:srgbClr val="000000"/>
                </a:solidFill>
                <a:effectLst/>
                <a:latin typeface="inter-regular"/>
              </a:rPr>
              <a:t>sonoo</a:t>
            </a:r>
            <a:r>
              <a:rPr lang="en-US" sz="1400" b="0" i="0" dirty="0">
                <a:solidFill>
                  <a:srgbClr val="000000"/>
                </a:solidFill>
                <a:effectLst/>
                <a:latin typeface="inter-regular"/>
              </a:rPr>
              <a:t> with our database name.</a:t>
            </a:r>
          </a:p>
          <a:p>
            <a:pPr algn="just">
              <a:buFont typeface="+mj-lt"/>
              <a:buAutoNum type="arabicPeriod"/>
            </a:pPr>
            <a:r>
              <a:rPr lang="en-US" sz="1400" b="1" i="0" dirty="0">
                <a:solidFill>
                  <a:srgbClr val="000000"/>
                </a:solidFill>
                <a:effectLst/>
                <a:latin typeface="inter-bold"/>
              </a:rPr>
              <a:t>Username: </a:t>
            </a:r>
            <a:r>
              <a:rPr lang="en-US" sz="1400" b="0" i="0" dirty="0">
                <a:solidFill>
                  <a:srgbClr val="000000"/>
                </a:solidFill>
                <a:effectLst/>
                <a:latin typeface="inter-regular"/>
              </a:rPr>
              <a:t>The default username for the </a:t>
            </a:r>
            <a:r>
              <a:rPr lang="en-US" sz="1400" b="0" i="0" dirty="0" err="1">
                <a:solidFill>
                  <a:srgbClr val="000000"/>
                </a:solidFill>
                <a:effectLst/>
                <a:latin typeface="inter-regular"/>
              </a:rPr>
              <a:t>mysql</a:t>
            </a:r>
            <a:r>
              <a:rPr lang="en-US" sz="1400" b="0" i="0" dirty="0">
                <a:solidFill>
                  <a:srgbClr val="000000"/>
                </a:solidFill>
                <a:effectLst/>
                <a:latin typeface="inter-regular"/>
              </a:rPr>
              <a:t> database is </a:t>
            </a:r>
            <a:r>
              <a:rPr lang="en-US" sz="1400" b="1" i="0" dirty="0">
                <a:solidFill>
                  <a:srgbClr val="000000"/>
                </a:solidFill>
                <a:effectLst/>
                <a:latin typeface="inter-bold"/>
              </a:rPr>
              <a:t>root</a:t>
            </a:r>
            <a:r>
              <a:rPr lang="en-US" sz="1400" b="0" i="0" dirty="0">
                <a:solidFill>
                  <a:srgbClr val="000000"/>
                </a:solidFill>
                <a:effectLst/>
                <a:latin typeface="inter-regular"/>
              </a:rPr>
              <a:t>.</a:t>
            </a:r>
          </a:p>
          <a:p>
            <a:pPr algn="just">
              <a:buFont typeface="+mj-lt"/>
              <a:buAutoNum type="arabicPeriod"/>
            </a:pPr>
            <a:r>
              <a:rPr lang="en-US" sz="1400" b="1" i="0" dirty="0">
                <a:solidFill>
                  <a:srgbClr val="000000"/>
                </a:solidFill>
                <a:effectLst/>
                <a:latin typeface="inter-bold"/>
              </a:rPr>
              <a:t>Password: </a:t>
            </a:r>
            <a:r>
              <a:rPr lang="en-US" sz="1400" b="0" i="0" dirty="0">
                <a:solidFill>
                  <a:srgbClr val="000000"/>
                </a:solidFill>
                <a:effectLst/>
                <a:latin typeface="inter-regular"/>
              </a:rPr>
              <a:t>It is the password given by the user at the time of installing the </a:t>
            </a:r>
            <a:r>
              <a:rPr lang="en-US" sz="1400" b="0" i="0" dirty="0" err="1">
                <a:solidFill>
                  <a:srgbClr val="000000"/>
                </a:solidFill>
                <a:effectLst/>
                <a:latin typeface="inter-regular"/>
              </a:rPr>
              <a:t>mysql</a:t>
            </a:r>
            <a:r>
              <a:rPr lang="en-US" sz="1400" b="0" i="0" dirty="0">
                <a:solidFill>
                  <a:srgbClr val="000000"/>
                </a:solidFill>
                <a:effectLst/>
                <a:latin typeface="inter-regular"/>
              </a:rPr>
              <a:t> database. In this example, we are going to use root as the password.</a:t>
            </a:r>
          </a:p>
          <a:p>
            <a:endParaRPr lang="en-US" dirty="0"/>
          </a:p>
          <a:p>
            <a:r>
              <a:rPr lang="en-US" sz="1600" dirty="0"/>
              <a:t>JDBC connectivity has 5 steps:</a:t>
            </a:r>
          </a:p>
          <a:p>
            <a:pPr algn="just">
              <a:buFont typeface="Arial" panose="020B0604020202020204" pitchFamily="34" charset="0"/>
              <a:buChar char="•"/>
            </a:pPr>
            <a:r>
              <a:rPr lang="en-US" sz="1600" b="0" i="0" dirty="0">
                <a:solidFill>
                  <a:srgbClr val="000000"/>
                </a:solidFill>
                <a:effectLst/>
                <a:latin typeface="inter-regular"/>
              </a:rPr>
              <a:t>Register the Driver class</a:t>
            </a:r>
          </a:p>
          <a:p>
            <a:pPr algn="just">
              <a:buFont typeface="Arial" panose="020B0604020202020204" pitchFamily="34" charset="0"/>
              <a:buChar char="•"/>
            </a:pPr>
            <a:r>
              <a:rPr lang="en-US" sz="1600" b="0" i="0" dirty="0">
                <a:solidFill>
                  <a:srgbClr val="000000"/>
                </a:solidFill>
                <a:effectLst/>
                <a:latin typeface="inter-regular"/>
              </a:rPr>
              <a:t>Create connection</a:t>
            </a:r>
          </a:p>
          <a:p>
            <a:pPr algn="just">
              <a:buFont typeface="Arial" panose="020B0604020202020204" pitchFamily="34" charset="0"/>
              <a:buChar char="•"/>
            </a:pPr>
            <a:r>
              <a:rPr lang="en-US" sz="1600" b="0" i="0" dirty="0">
                <a:solidFill>
                  <a:srgbClr val="000000"/>
                </a:solidFill>
                <a:effectLst/>
                <a:latin typeface="inter-regular"/>
              </a:rPr>
              <a:t>Create statement</a:t>
            </a:r>
          </a:p>
          <a:p>
            <a:pPr algn="just">
              <a:buFont typeface="Arial" panose="020B0604020202020204" pitchFamily="34" charset="0"/>
              <a:buChar char="•"/>
            </a:pPr>
            <a:r>
              <a:rPr lang="en-US" sz="1600" b="0" i="0" dirty="0">
                <a:solidFill>
                  <a:srgbClr val="000000"/>
                </a:solidFill>
                <a:effectLst/>
                <a:latin typeface="inter-regular"/>
              </a:rPr>
              <a:t>Execute queries</a:t>
            </a:r>
          </a:p>
          <a:p>
            <a:pPr algn="just">
              <a:buFont typeface="Arial" panose="020B0604020202020204" pitchFamily="34" charset="0"/>
              <a:buChar char="•"/>
            </a:pPr>
            <a:r>
              <a:rPr lang="en-US" sz="1600" b="0" i="0" dirty="0">
                <a:solidFill>
                  <a:srgbClr val="000000"/>
                </a:solidFill>
                <a:effectLst/>
                <a:latin typeface="inter-regular"/>
              </a:rPr>
              <a:t>Close connection</a:t>
            </a:r>
          </a:p>
          <a:p>
            <a:endParaRPr lang="en-US" sz="1600" dirty="0"/>
          </a:p>
          <a:p>
            <a:endParaRPr lang="en-US" dirty="0"/>
          </a:p>
          <a:p>
            <a:endParaRPr lang="en-US" dirty="0"/>
          </a:p>
          <a:p>
            <a:endParaRPr lang="en-US" dirty="0"/>
          </a:p>
          <a:p>
            <a:endParaRPr lang="en-US" dirty="0"/>
          </a:p>
          <a:p>
            <a:endParaRPr lang="en-US" dirty="0"/>
          </a:p>
        </p:txBody>
      </p:sp>
      <p:pic>
        <p:nvPicPr>
          <p:cNvPr id="18" name="Picture 17">
            <a:extLst>
              <a:ext uri="{FF2B5EF4-FFF2-40B4-BE49-F238E27FC236}">
                <a16:creationId xmlns:a16="http://schemas.microsoft.com/office/drawing/2014/main" id="{CB375DCE-383A-71EC-0234-89E9BB1B0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6261100"/>
            <a:ext cx="4978400" cy="3505200"/>
          </a:xfrm>
          <a:prstGeom prst="rect">
            <a:avLst/>
          </a:prstGeom>
        </p:spPr>
      </p:pic>
    </p:spTree>
    <p:extLst>
      <p:ext uri="{BB962C8B-B14F-4D97-AF65-F5344CB8AC3E}">
        <p14:creationId xmlns:p14="http://schemas.microsoft.com/office/powerpoint/2010/main" val="262054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8E55E-FD22-F0DB-EEDF-A525540F8ABD}"/>
              </a:ext>
            </a:extLst>
          </p:cNvPr>
          <p:cNvSpPr txBox="1"/>
          <p:nvPr/>
        </p:nvSpPr>
        <p:spPr>
          <a:xfrm>
            <a:off x="425450" y="698500"/>
            <a:ext cx="6705600" cy="1477328"/>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rPr>
              <a:t>6. Saving</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data</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to</a:t>
            </a:r>
            <a:r>
              <a:rPr lang="en-US" sz="1800" spc="-1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MySql</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Database</a:t>
            </a:r>
          </a:p>
          <a:p>
            <a:endParaRPr lang="en-US" dirty="0">
              <a:latin typeface="Calibri" panose="020F0502020204030204" pitchFamily="34" charset="0"/>
            </a:endParaRPr>
          </a:p>
          <a:p>
            <a:r>
              <a:rPr lang="en-US" dirty="0">
                <a:latin typeface="Calibri" panose="020F0502020204030204" pitchFamily="34" charset="0"/>
              </a:rPr>
              <a:t>Here data is being same in database named </a:t>
            </a:r>
            <a:r>
              <a:rPr lang="en-US" dirty="0" err="1">
                <a:latin typeface="Calibri" panose="020F0502020204030204" pitchFamily="34" charset="0"/>
              </a:rPr>
              <a:t>pracdb</a:t>
            </a:r>
            <a:r>
              <a:rPr lang="en-US" dirty="0">
                <a:latin typeface="Calibri" panose="020F0502020204030204" pitchFamily="34" charset="0"/>
              </a:rPr>
              <a:t> in form of table named info</a:t>
            </a:r>
          </a:p>
          <a:p>
            <a:endParaRPr lang="en-US" dirty="0"/>
          </a:p>
        </p:txBody>
      </p:sp>
      <p:pic>
        <p:nvPicPr>
          <p:cNvPr id="4" name="Picture 3">
            <a:extLst>
              <a:ext uri="{FF2B5EF4-FFF2-40B4-BE49-F238E27FC236}">
                <a16:creationId xmlns:a16="http://schemas.microsoft.com/office/drawing/2014/main" id="{89BD25BF-58A4-A7AA-D8B0-DCEBC4948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2298700"/>
            <a:ext cx="6629400" cy="3842160"/>
          </a:xfrm>
          <a:prstGeom prst="rect">
            <a:avLst/>
          </a:prstGeom>
        </p:spPr>
      </p:pic>
      <p:sp>
        <p:nvSpPr>
          <p:cNvPr id="6" name="TextBox 5">
            <a:extLst>
              <a:ext uri="{FF2B5EF4-FFF2-40B4-BE49-F238E27FC236}">
                <a16:creationId xmlns:a16="http://schemas.microsoft.com/office/drawing/2014/main" id="{700B7EE2-C797-54BE-8156-36DE6E9EBB6F}"/>
              </a:ext>
            </a:extLst>
          </p:cNvPr>
          <p:cNvSpPr txBox="1"/>
          <p:nvPr/>
        </p:nvSpPr>
        <p:spPr>
          <a:xfrm>
            <a:off x="463550" y="6642100"/>
            <a:ext cx="6629400" cy="2136482"/>
          </a:xfrm>
          <a:prstGeom prst="rect">
            <a:avLst/>
          </a:prstGeom>
          <a:noFill/>
        </p:spPr>
        <p:txBody>
          <a:bodyPr wrap="square" rtlCol="0">
            <a:spAutoFit/>
          </a:bodyPr>
          <a:lstStyle/>
          <a:p>
            <a:pPr marL="342900" marR="0" lvl="0" indent="-342900">
              <a:spcBef>
                <a:spcPts val="120"/>
              </a:spcBef>
              <a:spcAft>
                <a:spcPts val="0"/>
              </a:spcAft>
              <a:buSzPts val="1100"/>
              <a:buFont typeface="Calibri" panose="020F0502020204030204" pitchFamily="34" charset="0"/>
              <a:buAutoNum type="arabicPeriod"/>
              <a:tabLst>
                <a:tab pos="546735" algn="l"/>
              </a:tabLst>
            </a:pPr>
            <a:endParaRPr lang="en-US" dirty="0">
              <a:effectLst/>
              <a:latin typeface="Calibri" panose="020F0502020204030204" pitchFamily="34" charset="0"/>
              <a:ea typeface="Calibri" panose="020F0502020204030204" pitchFamily="34" charset="0"/>
            </a:endParaRPr>
          </a:p>
          <a:p>
            <a:pPr marR="0" lvl="0">
              <a:spcBef>
                <a:spcPts val="120"/>
              </a:spcBef>
              <a:spcAft>
                <a:spcPts val="0"/>
              </a:spcAft>
              <a:buSzPts val="1100"/>
              <a:tabLst>
                <a:tab pos="546735" algn="l"/>
              </a:tabLst>
            </a:pPr>
            <a:r>
              <a:rPr lang="en-US" dirty="0">
                <a:effectLst/>
                <a:latin typeface="Calibri" panose="020F0502020204030204" pitchFamily="34" charset="0"/>
                <a:ea typeface="Calibri" panose="020F0502020204030204" pitchFamily="34" charset="0"/>
              </a:rPr>
              <a:t>7.  Create second frame named Login to extract data from database</a:t>
            </a:r>
          </a:p>
          <a:p>
            <a:endParaRPr lang="en-US" dirty="0"/>
          </a:p>
          <a:p>
            <a:pPr marL="171450" indent="-171450">
              <a:buFont typeface="Arial" panose="020B0604020202020204" pitchFamily="34" charset="0"/>
              <a:buChar char="•"/>
            </a:pPr>
            <a:r>
              <a:rPr lang="en-US" sz="1200" dirty="0"/>
              <a:t>We have created a new frame named login where admin has to enter password to see the data from database.</a:t>
            </a:r>
          </a:p>
          <a:p>
            <a:pPr marL="171450" indent="-171450">
              <a:buFont typeface="Arial" panose="020B0604020202020204" pitchFamily="34" charset="0"/>
              <a:buChar char="•"/>
            </a:pPr>
            <a:r>
              <a:rPr lang="en-US" sz="1200" dirty="0"/>
              <a:t>LOGIN ID- </a:t>
            </a:r>
            <a:r>
              <a:rPr lang="en-US" sz="1200" dirty="0" err="1"/>
              <a:t>adminID</a:t>
            </a:r>
            <a:endParaRPr lang="en-US" sz="1200" dirty="0"/>
          </a:p>
          <a:p>
            <a:pPr marL="171450" indent="-171450">
              <a:buFont typeface="Arial" panose="020B0604020202020204" pitchFamily="34" charset="0"/>
              <a:buChar char="•"/>
            </a:pPr>
            <a:r>
              <a:rPr lang="en-US" sz="1200" dirty="0"/>
              <a:t>LOGIN Password – </a:t>
            </a:r>
            <a:r>
              <a:rPr lang="en-US" sz="1200" dirty="0" err="1"/>
              <a:t>adminPass</a:t>
            </a:r>
            <a:endParaRPr lang="en-US" sz="1200" dirty="0"/>
          </a:p>
          <a:p>
            <a:pPr marL="171450" indent="-171450">
              <a:buFont typeface="Arial" panose="020B0604020202020204" pitchFamily="34" charset="0"/>
              <a:buChar char="•"/>
            </a:pPr>
            <a:r>
              <a:rPr lang="en-US" sz="1200" dirty="0"/>
              <a:t>After entering correct id and pass the admin can see who all have registered.</a:t>
            </a:r>
          </a:p>
          <a:p>
            <a:endParaRPr lang="en-US" dirty="0"/>
          </a:p>
        </p:txBody>
      </p:sp>
    </p:spTree>
    <p:extLst>
      <p:ext uri="{BB962C8B-B14F-4D97-AF65-F5344CB8AC3E}">
        <p14:creationId xmlns:p14="http://schemas.microsoft.com/office/powerpoint/2010/main" val="295193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738888-5C9F-E12E-8B9E-C38D24E69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622300"/>
            <a:ext cx="6553200" cy="4038600"/>
          </a:xfrm>
          <a:prstGeom prst="rect">
            <a:avLst/>
          </a:prstGeom>
        </p:spPr>
      </p:pic>
      <p:sp>
        <p:nvSpPr>
          <p:cNvPr id="5" name="TextBox 4">
            <a:extLst>
              <a:ext uri="{FF2B5EF4-FFF2-40B4-BE49-F238E27FC236}">
                <a16:creationId xmlns:a16="http://schemas.microsoft.com/office/drawing/2014/main" id="{F61283F0-D993-038D-2EFD-74FA419440AF}"/>
              </a:ext>
            </a:extLst>
          </p:cNvPr>
          <p:cNvSpPr txBox="1"/>
          <p:nvPr/>
        </p:nvSpPr>
        <p:spPr>
          <a:xfrm>
            <a:off x="501650" y="5499100"/>
            <a:ext cx="6553200" cy="369332"/>
          </a:xfrm>
          <a:prstGeom prst="rect">
            <a:avLst/>
          </a:prstGeom>
          <a:noFill/>
        </p:spPr>
        <p:txBody>
          <a:bodyPr wrap="square" rtlCol="0">
            <a:spAutoFit/>
          </a:bodyPr>
          <a:lstStyle/>
          <a:p>
            <a:r>
              <a:rPr lang="en-US" dirty="0"/>
              <a:t>If login ID and PASSWORD in incorrect</a:t>
            </a:r>
          </a:p>
        </p:txBody>
      </p:sp>
      <p:pic>
        <p:nvPicPr>
          <p:cNvPr id="7" name="Picture 6">
            <a:extLst>
              <a:ext uri="{FF2B5EF4-FFF2-40B4-BE49-F238E27FC236}">
                <a16:creationId xmlns:a16="http://schemas.microsoft.com/office/drawing/2014/main" id="{06F11F88-5D6B-4BB5-4514-6DA1C02A0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671" y="6706632"/>
            <a:ext cx="6400800" cy="2472893"/>
          </a:xfrm>
          <a:prstGeom prst="rect">
            <a:avLst/>
          </a:prstGeom>
        </p:spPr>
      </p:pic>
    </p:spTree>
    <p:extLst>
      <p:ext uri="{BB962C8B-B14F-4D97-AF65-F5344CB8AC3E}">
        <p14:creationId xmlns:p14="http://schemas.microsoft.com/office/powerpoint/2010/main" val="340048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5EB1A-40A5-35FB-CAA3-24D20E057D7E}"/>
              </a:ext>
            </a:extLst>
          </p:cNvPr>
          <p:cNvSpPr txBox="1"/>
          <p:nvPr/>
        </p:nvSpPr>
        <p:spPr>
          <a:xfrm>
            <a:off x="425450" y="850900"/>
            <a:ext cx="6629400" cy="646331"/>
          </a:xfrm>
          <a:prstGeom prst="rect">
            <a:avLst/>
          </a:prstGeom>
          <a:noFill/>
        </p:spPr>
        <p:txBody>
          <a:bodyPr wrap="square" rtlCol="0">
            <a:spAutoFit/>
          </a:bodyPr>
          <a:lstStyle/>
          <a:p>
            <a:r>
              <a:rPr lang="en-US" dirty="0"/>
              <a:t>After admin has enter correct ID and Password he can see the </a:t>
            </a:r>
            <a:r>
              <a:rPr lang="en-US" dirty="0" err="1"/>
              <a:t>enteries</a:t>
            </a:r>
            <a:r>
              <a:rPr lang="en-US" dirty="0"/>
              <a:t> of people</a:t>
            </a:r>
          </a:p>
        </p:txBody>
      </p:sp>
      <p:pic>
        <p:nvPicPr>
          <p:cNvPr id="4" name="Picture 3">
            <a:extLst>
              <a:ext uri="{FF2B5EF4-FFF2-40B4-BE49-F238E27FC236}">
                <a16:creationId xmlns:a16="http://schemas.microsoft.com/office/drawing/2014/main" id="{D784C467-16CB-A10C-FDDD-183E9A987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2222500"/>
            <a:ext cx="6629400" cy="3904319"/>
          </a:xfrm>
          <a:prstGeom prst="rect">
            <a:avLst/>
          </a:prstGeom>
        </p:spPr>
      </p:pic>
    </p:spTree>
    <p:extLst>
      <p:ext uri="{BB962C8B-B14F-4D97-AF65-F5344CB8AC3E}">
        <p14:creationId xmlns:p14="http://schemas.microsoft.com/office/powerpoint/2010/main" val="300271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34BE8E-F516-7071-8C02-7A6EC72B9AE7}"/>
              </a:ext>
            </a:extLst>
          </p:cNvPr>
          <p:cNvSpPr txBox="1"/>
          <p:nvPr/>
        </p:nvSpPr>
        <p:spPr>
          <a:xfrm>
            <a:off x="463550" y="502432"/>
            <a:ext cx="6629400" cy="10218182"/>
          </a:xfrm>
          <a:prstGeom prst="rect">
            <a:avLst/>
          </a:prstGeom>
          <a:noFill/>
        </p:spPr>
        <p:txBody>
          <a:bodyPr wrap="square" rtlCol="0">
            <a:spAutoFit/>
          </a:bodyPr>
          <a:lstStyle/>
          <a:p>
            <a:r>
              <a:rPr lang="en-US" sz="2000" b="1" dirty="0"/>
              <a:t>CODE</a:t>
            </a:r>
            <a:r>
              <a:rPr lang="en-US" dirty="0"/>
              <a:t>-</a:t>
            </a:r>
          </a:p>
          <a:p>
            <a:endParaRPr lang="en-US" dirty="0"/>
          </a:p>
          <a:p>
            <a:pPr marL="342900" indent="-342900">
              <a:buAutoNum type="arabicPeriod"/>
            </a:pPr>
            <a:r>
              <a:rPr lang="en-US" sz="1600" dirty="0"/>
              <a:t>RegistraionForm.java</a:t>
            </a:r>
          </a:p>
          <a:p>
            <a:endParaRPr lang="en-US" sz="1600" dirty="0"/>
          </a:p>
          <a:p>
            <a:r>
              <a:rPr lang="en-US" sz="1200" dirty="0"/>
              <a:t>package </a:t>
            </a:r>
            <a:r>
              <a:rPr lang="en-US" sz="1200" dirty="0" err="1"/>
              <a:t>registrationform</a:t>
            </a:r>
            <a:r>
              <a:rPr lang="en-US" sz="1200" dirty="0"/>
              <a:t>;</a:t>
            </a:r>
          </a:p>
          <a:p>
            <a:r>
              <a:rPr lang="en-US" sz="1200" dirty="0"/>
              <a:t>import </a:t>
            </a:r>
            <a:r>
              <a:rPr lang="en-US" sz="1200" dirty="0" err="1"/>
              <a:t>javax.swing</a:t>
            </a:r>
            <a:r>
              <a:rPr lang="en-US" sz="1200" dirty="0"/>
              <a:t>.*;</a:t>
            </a:r>
          </a:p>
          <a:p>
            <a:r>
              <a:rPr lang="en-US" sz="1200" dirty="0"/>
              <a:t>import </a:t>
            </a:r>
            <a:r>
              <a:rPr lang="en-US" sz="1200" dirty="0" err="1"/>
              <a:t>java.awt</a:t>
            </a:r>
            <a:r>
              <a:rPr lang="en-US" sz="1200" dirty="0"/>
              <a:t>.*;</a:t>
            </a:r>
          </a:p>
          <a:p>
            <a:r>
              <a:rPr lang="en-US" sz="1200" dirty="0"/>
              <a:t>import </a:t>
            </a:r>
            <a:r>
              <a:rPr lang="en-US" sz="1200" dirty="0" err="1"/>
              <a:t>java.awt.event</a:t>
            </a:r>
            <a:r>
              <a:rPr lang="en-US" sz="1200" dirty="0"/>
              <a:t>.*;</a:t>
            </a:r>
          </a:p>
          <a:p>
            <a:r>
              <a:rPr lang="en-US" sz="1200" dirty="0"/>
              <a:t>import </a:t>
            </a:r>
            <a:r>
              <a:rPr lang="en-US" sz="1200" dirty="0" err="1"/>
              <a:t>java.sql.Connection</a:t>
            </a:r>
            <a:r>
              <a:rPr lang="en-US" sz="1200" dirty="0"/>
              <a:t>;</a:t>
            </a:r>
          </a:p>
          <a:p>
            <a:r>
              <a:rPr lang="en-US" sz="1200" dirty="0"/>
              <a:t>import </a:t>
            </a:r>
            <a:r>
              <a:rPr lang="en-US" sz="1200" dirty="0" err="1"/>
              <a:t>java.sql.DriverManager</a:t>
            </a:r>
            <a:r>
              <a:rPr lang="en-US" sz="1200" dirty="0"/>
              <a:t>;</a:t>
            </a:r>
          </a:p>
          <a:p>
            <a:r>
              <a:rPr lang="en-US" sz="1200" dirty="0"/>
              <a:t>import </a:t>
            </a:r>
            <a:r>
              <a:rPr lang="en-US" sz="1200" dirty="0" err="1"/>
              <a:t>java.sql.PreparedStatement</a:t>
            </a:r>
            <a:r>
              <a:rPr lang="en-US" sz="1200" dirty="0"/>
              <a:t>;</a:t>
            </a:r>
          </a:p>
          <a:p>
            <a:endParaRPr lang="en-US" sz="1200" dirty="0"/>
          </a:p>
          <a:p>
            <a:r>
              <a:rPr lang="en-US" sz="1200" dirty="0"/>
              <a:t>class MyFrame2 extends </a:t>
            </a:r>
            <a:r>
              <a:rPr lang="en-US" sz="1200" dirty="0" err="1"/>
              <a:t>JFrame</a:t>
            </a:r>
            <a:r>
              <a:rPr lang="en-US" sz="1200" dirty="0"/>
              <a:t> implements ActionListener</a:t>
            </a:r>
          </a:p>
          <a:p>
            <a:r>
              <a:rPr lang="en-US" sz="1200" dirty="0"/>
              <a:t>{</a:t>
            </a:r>
          </a:p>
          <a:p>
            <a:r>
              <a:rPr lang="en-US" sz="1200" dirty="0"/>
              <a:t>    </a:t>
            </a:r>
            <a:r>
              <a:rPr lang="en-US" sz="1200" dirty="0" err="1"/>
              <a:t>JLabel</a:t>
            </a:r>
            <a:r>
              <a:rPr lang="en-US" sz="1200" dirty="0"/>
              <a:t> label7,label8,msg1;</a:t>
            </a:r>
          </a:p>
          <a:p>
            <a:r>
              <a:rPr lang="en-US" sz="1200" dirty="0"/>
              <a:t>    </a:t>
            </a:r>
            <a:r>
              <a:rPr lang="en-US" sz="1200" dirty="0" err="1"/>
              <a:t>JTextField</a:t>
            </a:r>
            <a:r>
              <a:rPr lang="en-US" sz="1200" dirty="0"/>
              <a:t> t4;</a:t>
            </a:r>
          </a:p>
          <a:p>
            <a:r>
              <a:rPr lang="en-US" sz="1200" dirty="0"/>
              <a:t>    </a:t>
            </a:r>
            <a:r>
              <a:rPr lang="en-US" sz="1200" dirty="0" err="1"/>
              <a:t>JPasswordField</a:t>
            </a:r>
            <a:r>
              <a:rPr lang="en-US" sz="1200" dirty="0"/>
              <a:t> pass;       </a:t>
            </a:r>
          </a:p>
          <a:p>
            <a:r>
              <a:rPr lang="en-US" sz="1200" dirty="0"/>
              <a:t>    </a:t>
            </a:r>
            <a:r>
              <a:rPr lang="en-US" sz="1200" dirty="0" err="1"/>
              <a:t>JButton</a:t>
            </a:r>
            <a:r>
              <a:rPr lang="en-US" sz="1200" dirty="0"/>
              <a:t> submit1;</a:t>
            </a:r>
          </a:p>
          <a:p>
            <a:r>
              <a:rPr lang="en-US" sz="1200" dirty="0"/>
              <a:t>    MyFrame2(){</a:t>
            </a:r>
          </a:p>
          <a:p>
            <a:r>
              <a:rPr lang="en-US" sz="1200" dirty="0"/>
              <a:t>           </a:t>
            </a:r>
          </a:p>
          <a:p>
            <a:r>
              <a:rPr lang="en-US" sz="1200" dirty="0"/>
              <a:t>            </a:t>
            </a:r>
            <a:r>
              <a:rPr lang="en-US" sz="1200" dirty="0" err="1"/>
              <a:t>setDefaultCloseOperation</a:t>
            </a:r>
            <a:r>
              <a:rPr lang="en-US" sz="1200" dirty="0"/>
              <a:t>(</a:t>
            </a:r>
            <a:r>
              <a:rPr lang="en-US" sz="1200" dirty="0" err="1"/>
              <a:t>JFrame.EXIT_ON_CLOSE</a:t>
            </a:r>
            <a:r>
              <a:rPr lang="en-US" sz="1200" dirty="0"/>
              <a:t>);</a:t>
            </a:r>
          </a:p>
          <a:p>
            <a:r>
              <a:rPr lang="en-US" sz="1200" dirty="0"/>
              <a:t>            </a:t>
            </a:r>
            <a:r>
              <a:rPr lang="en-US" sz="1200" dirty="0" err="1"/>
              <a:t>setBounds</a:t>
            </a:r>
            <a:r>
              <a:rPr lang="en-US" sz="1200" dirty="0"/>
              <a:t>(700, 500, 1000, 500);</a:t>
            </a:r>
          </a:p>
          <a:p>
            <a:r>
              <a:rPr lang="en-US" sz="1200" dirty="0"/>
              <a:t>            </a:t>
            </a:r>
            <a:r>
              <a:rPr lang="en-US" sz="1200" dirty="0" err="1"/>
              <a:t>setTitle</a:t>
            </a:r>
            <a:r>
              <a:rPr lang="en-US" sz="1200" dirty="0"/>
              <a:t>("DEHRADUN INSTITUE OF TECHNOLOGY UNIVERSITY ");</a:t>
            </a:r>
          </a:p>
          <a:p>
            <a:r>
              <a:rPr lang="en-US" sz="1200" dirty="0"/>
              <a:t>            </a:t>
            </a:r>
            <a:r>
              <a:rPr lang="en-US" sz="1200" dirty="0" err="1"/>
              <a:t>ImageIcon</a:t>
            </a:r>
            <a:r>
              <a:rPr lang="en-US" sz="1200" dirty="0"/>
              <a:t> obj=new </a:t>
            </a:r>
            <a:r>
              <a:rPr lang="en-US" sz="1200" dirty="0" err="1"/>
              <a:t>ImageIcon</a:t>
            </a:r>
            <a:r>
              <a:rPr lang="en-US" sz="1200" dirty="0"/>
              <a:t>("C:\\Users\\user\\Desktop\\dit img.jpg");</a:t>
            </a:r>
          </a:p>
          <a:p>
            <a:r>
              <a:rPr lang="en-US" sz="1200" dirty="0"/>
              <a:t>            </a:t>
            </a:r>
            <a:r>
              <a:rPr lang="en-US" sz="1200" dirty="0" err="1"/>
              <a:t>setIconImage</a:t>
            </a:r>
            <a:r>
              <a:rPr lang="en-US" sz="1200" dirty="0"/>
              <a:t>(</a:t>
            </a:r>
            <a:r>
              <a:rPr lang="en-US" sz="1200" dirty="0" err="1"/>
              <a:t>obj.getImage</a:t>
            </a:r>
            <a:r>
              <a:rPr lang="en-US" sz="1200" dirty="0"/>
              <a:t>());</a:t>
            </a:r>
          </a:p>
          <a:p>
            <a:r>
              <a:rPr lang="en-US" sz="1200" dirty="0"/>
              <a:t>            </a:t>
            </a:r>
            <a:r>
              <a:rPr lang="en-US" sz="1200" dirty="0" err="1"/>
              <a:t>setLayout</a:t>
            </a:r>
            <a:r>
              <a:rPr lang="en-US" sz="1200" dirty="0"/>
              <a:t>(null);</a:t>
            </a:r>
          </a:p>
          <a:p>
            <a:r>
              <a:rPr lang="en-US" sz="1200" dirty="0"/>
              <a:t>            </a:t>
            </a:r>
            <a:r>
              <a:rPr lang="en-US" sz="1200" dirty="0" err="1"/>
              <a:t>setContentPane</a:t>
            </a:r>
            <a:r>
              <a:rPr lang="en-US" sz="1200" dirty="0"/>
              <a:t>(new </a:t>
            </a:r>
            <a:r>
              <a:rPr lang="en-US" sz="1200" dirty="0" err="1"/>
              <a:t>JLabel</a:t>
            </a:r>
            <a:r>
              <a:rPr lang="en-US" sz="1200" dirty="0"/>
              <a:t>(new </a:t>
            </a:r>
            <a:r>
              <a:rPr lang="en-US" sz="1200" dirty="0" err="1"/>
              <a:t>ImageIcon</a:t>
            </a:r>
            <a:r>
              <a:rPr lang="en-US" sz="1200" dirty="0"/>
              <a:t>("C:\\Users\\user\\Desktop\\02-01.jpg")));      </a:t>
            </a:r>
          </a:p>
          <a:p>
            <a:r>
              <a:rPr lang="en-US" sz="1200" dirty="0"/>
              <a:t>            </a:t>
            </a:r>
          </a:p>
          <a:p>
            <a:r>
              <a:rPr lang="en-US" sz="1200" dirty="0"/>
              <a:t>            label7=new </a:t>
            </a:r>
            <a:r>
              <a:rPr lang="en-US" sz="1200" dirty="0" err="1"/>
              <a:t>JLabel</a:t>
            </a:r>
            <a:r>
              <a:rPr lang="en-US" sz="1200" dirty="0"/>
              <a:t>("LOGIN ID");</a:t>
            </a:r>
          </a:p>
          <a:p>
            <a:r>
              <a:rPr lang="en-US" sz="1200" dirty="0"/>
              <a:t>            label7.setBounds(50,80,100,20);</a:t>
            </a:r>
          </a:p>
          <a:p>
            <a:r>
              <a:rPr lang="en-US" sz="1200" dirty="0"/>
              <a:t>            add(label7);</a:t>
            </a:r>
          </a:p>
          <a:p>
            <a:r>
              <a:rPr lang="en-US" sz="1200" dirty="0"/>
              <a:t>    </a:t>
            </a:r>
          </a:p>
          <a:p>
            <a:r>
              <a:rPr lang="en-US" sz="1200" dirty="0"/>
              <a:t>            t4=new </a:t>
            </a:r>
            <a:r>
              <a:rPr lang="en-US" sz="1200" dirty="0" err="1"/>
              <a:t>JTextField</a:t>
            </a:r>
            <a:r>
              <a:rPr lang="en-US" sz="1200" dirty="0"/>
              <a:t>();</a:t>
            </a:r>
          </a:p>
          <a:p>
            <a:r>
              <a:rPr lang="en-US" sz="1200" dirty="0"/>
              <a:t>            t4.setBounds(170,80,100,20);</a:t>
            </a:r>
          </a:p>
          <a:p>
            <a:r>
              <a:rPr lang="en-US" sz="1200" dirty="0"/>
              <a:t>            add(t4);</a:t>
            </a:r>
          </a:p>
          <a:p>
            <a:r>
              <a:rPr lang="en-US" sz="1200" dirty="0"/>
              <a:t>            </a:t>
            </a:r>
          </a:p>
          <a:p>
            <a:r>
              <a:rPr lang="en-US" sz="1200" dirty="0"/>
              <a:t>            </a:t>
            </a:r>
          </a:p>
          <a:p>
            <a:r>
              <a:rPr lang="en-US" sz="1200" dirty="0"/>
              <a:t>            </a:t>
            </a:r>
          </a:p>
          <a:p>
            <a:r>
              <a:rPr lang="en-US" sz="1200" dirty="0"/>
              <a:t>            label8=new </a:t>
            </a:r>
            <a:r>
              <a:rPr lang="en-US" sz="1200" dirty="0" err="1"/>
              <a:t>JLabel</a:t>
            </a:r>
            <a:r>
              <a:rPr lang="en-US" sz="1200" dirty="0"/>
              <a:t>("PASSWORD");</a:t>
            </a:r>
          </a:p>
          <a:p>
            <a:r>
              <a:rPr lang="en-US" sz="1200" dirty="0"/>
              <a:t>            label8.setBounds(50,130,100,20);</a:t>
            </a:r>
          </a:p>
          <a:p>
            <a:r>
              <a:rPr lang="en-US" sz="1200" dirty="0"/>
              <a:t>            add(label8);</a:t>
            </a:r>
          </a:p>
          <a:p>
            <a:r>
              <a:rPr lang="en-US" sz="1200" dirty="0"/>
              <a:t>    </a:t>
            </a:r>
          </a:p>
          <a:p>
            <a:r>
              <a:rPr lang="en-US" sz="1200" dirty="0"/>
              <a:t>            pass=new </a:t>
            </a:r>
            <a:r>
              <a:rPr lang="en-US" sz="1200" dirty="0" err="1"/>
              <a:t>JPasswordField</a:t>
            </a:r>
            <a:r>
              <a:rPr lang="en-US" sz="1200" dirty="0"/>
              <a:t>();</a:t>
            </a:r>
          </a:p>
          <a:p>
            <a:r>
              <a:rPr lang="en-US" sz="1200" dirty="0"/>
              <a:t>            </a:t>
            </a:r>
            <a:r>
              <a:rPr lang="en-US" sz="1200" dirty="0" err="1"/>
              <a:t>pass.setBounds</a:t>
            </a:r>
            <a:r>
              <a:rPr lang="en-US" sz="1200" dirty="0"/>
              <a:t>(170,130,100,20);</a:t>
            </a:r>
          </a:p>
          <a:p>
            <a:r>
              <a:rPr lang="en-US" sz="1200" dirty="0"/>
              <a:t>            add(pass);</a:t>
            </a:r>
          </a:p>
          <a:p>
            <a:r>
              <a:rPr lang="en-US" sz="1200" dirty="0"/>
              <a:t>            </a:t>
            </a:r>
          </a:p>
          <a:p>
            <a:r>
              <a:rPr lang="en-US" sz="1200" dirty="0"/>
              <a:t>            submit1=new </a:t>
            </a:r>
            <a:r>
              <a:rPr lang="en-US" sz="1200" dirty="0" err="1"/>
              <a:t>JButton</a:t>
            </a:r>
            <a:r>
              <a:rPr lang="en-US" sz="1200" dirty="0"/>
              <a:t>("SUBMIT");</a:t>
            </a:r>
          </a:p>
          <a:p>
            <a:r>
              <a:rPr lang="en-US" sz="1200" dirty="0"/>
              <a:t>            submit1.setBounds(170,200,80,20);</a:t>
            </a:r>
          </a:p>
          <a:p>
            <a:r>
              <a:rPr lang="en-US" sz="1200" dirty="0"/>
              <a:t>            add(submit1);</a:t>
            </a:r>
          </a:p>
          <a:p>
            <a:r>
              <a:rPr lang="en-US" sz="1200" dirty="0"/>
              <a:t>            submit1.addActionListener(this);</a:t>
            </a:r>
          </a:p>
          <a:p>
            <a:r>
              <a:rPr lang="en-US" sz="1200" dirty="0"/>
              <a:t>           </a:t>
            </a:r>
          </a:p>
          <a:p>
            <a:r>
              <a:rPr lang="en-US" sz="1200" dirty="0"/>
              <a:t>  </a:t>
            </a:r>
          </a:p>
          <a:p>
            <a:endParaRPr lang="en-US" sz="1200" dirty="0"/>
          </a:p>
        </p:txBody>
      </p:sp>
    </p:spTree>
    <p:extLst>
      <p:ext uri="{BB962C8B-B14F-4D97-AF65-F5344CB8AC3E}">
        <p14:creationId xmlns:p14="http://schemas.microsoft.com/office/powerpoint/2010/main" val="12679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CFB91-15CB-DC94-5DE6-683FA0C57419}"/>
              </a:ext>
            </a:extLst>
          </p:cNvPr>
          <p:cNvSpPr txBox="1"/>
          <p:nvPr/>
        </p:nvSpPr>
        <p:spPr>
          <a:xfrm>
            <a:off x="501650" y="774700"/>
            <a:ext cx="6553200" cy="9510296"/>
          </a:xfrm>
          <a:prstGeom prst="rect">
            <a:avLst/>
          </a:prstGeom>
          <a:noFill/>
        </p:spPr>
        <p:txBody>
          <a:bodyPr wrap="square" rtlCol="0">
            <a:spAutoFit/>
          </a:bodyPr>
          <a:lstStyle/>
          <a:p>
            <a:r>
              <a:rPr lang="en-US" sz="1200" dirty="0"/>
              <a:t> msg1=new </a:t>
            </a:r>
            <a:r>
              <a:rPr lang="en-US" sz="1200" dirty="0" err="1"/>
              <a:t>JLabel</a:t>
            </a:r>
            <a:r>
              <a:rPr lang="en-US" sz="1200" dirty="0"/>
              <a:t>("");</a:t>
            </a:r>
          </a:p>
          <a:p>
            <a:r>
              <a:rPr lang="en-US" sz="1200" dirty="0"/>
              <a:t>            msg1.setBounds(50,300,250,20);</a:t>
            </a:r>
          </a:p>
          <a:p>
            <a:r>
              <a:rPr lang="en-US" sz="1200" dirty="0"/>
              <a:t>            add(msg1);</a:t>
            </a:r>
          </a:p>
          <a:p>
            <a:r>
              <a:rPr lang="en-US" sz="1200" dirty="0"/>
              <a:t>            </a:t>
            </a:r>
          </a:p>
          <a:p>
            <a:r>
              <a:rPr lang="en-US" sz="1200" dirty="0"/>
              <a:t>            </a:t>
            </a:r>
            <a:r>
              <a:rPr lang="en-US" sz="1200" dirty="0" err="1"/>
              <a:t>setVisible</a:t>
            </a:r>
            <a:r>
              <a:rPr lang="en-US" sz="1200" dirty="0"/>
              <a:t>(true); </a:t>
            </a:r>
          </a:p>
          <a:p>
            <a:r>
              <a:rPr lang="en-US" sz="1200" dirty="0"/>
              <a:t>           </a:t>
            </a:r>
          </a:p>
          <a:p>
            <a:r>
              <a:rPr lang="en-US" sz="1200" dirty="0"/>
              <a:t>    }</a:t>
            </a:r>
          </a:p>
          <a:p>
            <a:r>
              <a:rPr lang="en-US" sz="1200" dirty="0"/>
              <a:t>    public void </a:t>
            </a:r>
            <a:r>
              <a:rPr lang="en-US" sz="1200" dirty="0" err="1"/>
              <a:t>actionPerformed</a:t>
            </a:r>
            <a:r>
              <a:rPr lang="en-US" sz="1200" dirty="0"/>
              <a:t>(</a:t>
            </a:r>
            <a:r>
              <a:rPr lang="en-US" sz="1200" dirty="0" err="1"/>
              <a:t>ActionEvent</a:t>
            </a:r>
            <a:r>
              <a:rPr lang="en-US" sz="1200" dirty="0"/>
              <a:t> f)</a:t>
            </a:r>
          </a:p>
          <a:p>
            <a:r>
              <a:rPr lang="en-US" sz="1200" dirty="0"/>
              <a:t>    {</a:t>
            </a:r>
          </a:p>
          <a:p>
            <a:r>
              <a:rPr lang="en-US" sz="1200" dirty="0"/>
              <a:t>             if(((t4.getText()).equals("</a:t>
            </a:r>
            <a:r>
              <a:rPr lang="en-US" sz="1200" dirty="0" err="1"/>
              <a:t>adminID</a:t>
            </a:r>
            <a:r>
              <a:rPr lang="en-US" sz="1200" dirty="0"/>
              <a:t>")) &amp;&amp; ((</a:t>
            </a:r>
            <a:r>
              <a:rPr lang="en-US" sz="1200" dirty="0" err="1"/>
              <a:t>pass.getText</a:t>
            </a:r>
            <a:r>
              <a:rPr lang="en-US" sz="1200" dirty="0"/>
              <a:t>()).equals("</a:t>
            </a:r>
            <a:r>
              <a:rPr lang="en-US" sz="1200" dirty="0" err="1"/>
              <a:t>adminPass</a:t>
            </a:r>
            <a:r>
              <a:rPr lang="en-US" sz="1200" dirty="0"/>
              <a:t>"))){</a:t>
            </a:r>
          </a:p>
          <a:p>
            <a:r>
              <a:rPr lang="en-US" sz="1200" dirty="0"/>
              <a:t>                </a:t>
            </a:r>
          </a:p>
          <a:p>
            <a:r>
              <a:rPr lang="en-US" sz="1200" dirty="0"/>
              <a:t>//                f1.dispose();</a:t>
            </a:r>
          </a:p>
          <a:p>
            <a:r>
              <a:rPr lang="en-US" sz="1200" dirty="0"/>
              <a:t>                admin ad = new admin();</a:t>
            </a:r>
          </a:p>
          <a:p>
            <a:r>
              <a:rPr lang="en-US" sz="1200" dirty="0"/>
              <a:t>                </a:t>
            </a:r>
            <a:r>
              <a:rPr lang="en-US" sz="1200" dirty="0" err="1"/>
              <a:t>ad.setVisible</a:t>
            </a:r>
            <a:r>
              <a:rPr lang="en-US" sz="1200" dirty="0"/>
              <a:t>(true);</a:t>
            </a:r>
          </a:p>
          <a:p>
            <a:r>
              <a:rPr lang="en-US" sz="1200" dirty="0"/>
              <a:t>                </a:t>
            </a:r>
          </a:p>
          <a:p>
            <a:r>
              <a:rPr lang="en-US" sz="1200" dirty="0"/>
              <a:t>            }else{</a:t>
            </a:r>
          </a:p>
          <a:p>
            <a:r>
              <a:rPr lang="en-US" sz="1200" dirty="0"/>
              <a:t>                </a:t>
            </a:r>
            <a:r>
              <a:rPr lang="en-US" sz="1200" dirty="0" err="1"/>
              <a:t>JOptionPane.showMessageDialog</a:t>
            </a:r>
            <a:r>
              <a:rPr lang="en-US" sz="1200" dirty="0"/>
              <a:t>(null, "INVALID");</a:t>
            </a:r>
          </a:p>
          <a:p>
            <a:r>
              <a:rPr lang="en-US" sz="1200" dirty="0"/>
              <a:t>            }</a:t>
            </a:r>
          </a:p>
          <a:p>
            <a:r>
              <a:rPr lang="en-US" sz="1200" dirty="0"/>
              <a:t>    }</a:t>
            </a:r>
          </a:p>
          <a:p>
            <a:r>
              <a:rPr lang="en-US" sz="1200" dirty="0"/>
              <a:t>    </a:t>
            </a:r>
          </a:p>
          <a:p>
            <a:r>
              <a:rPr lang="en-US" sz="1200" dirty="0"/>
              <a:t>}</a:t>
            </a:r>
          </a:p>
          <a:p>
            <a:r>
              <a:rPr lang="en-US" sz="1200" dirty="0"/>
              <a:t> </a:t>
            </a:r>
          </a:p>
          <a:p>
            <a:r>
              <a:rPr lang="en-US" sz="1200" dirty="0"/>
              <a:t>class </a:t>
            </a:r>
            <a:r>
              <a:rPr lang="en-US" sz="1200" dirty="0" err="1"/>
              <a:t>MyFrame</a:t>
            </a:r>
            <a:r>
              <a:rPr lang="en-US" sz="1200" dirty="0"/>
              <a:t> extends </a:t>
            </a:r>
            <a:r>
              <a:rPr lang="en-US" sz="1200" dirty="0" err="1"/>
              <a:t>JFrame</a:t>
            </a:r>
            <a:r>
              <a:rPr lang="en-US" sz="1200" dirty="0"/>
              <a:t> implements ActionListener</a:t>
            </a:r>
          </a:p>
          <a:p>
            <a:r>
              <a:rPr lang="en-US" sz="1200" dirty="0"/>
              <a:t>{</a:t>
            </a:r>
          </a:p>
          <a:p>
            <a:r>
              <a:rPr lang="en-US" sz="1200" dirty="0"/>
              <a:t>    </a:t>
            </a:r>
            <a:r>
              <a:rPr lang="en-US" sz="1200" dirty="0" err="1"/>
              <a:t>JLabel</a:t>
            </a:r>
            <a:r>
              <a:rPr lang="en-US" sz="1200" dirty="0"/>
              <a:t> label1,label2,label3,label4,label5,label,label6;    </a:t>
            </a:r>
          </a:p>
          <a:p>
            <a:r>
              <a:rPr lang="en-US" sz="1200" dirty="0"/>
              <a:t>    </a:t>
            </a:r>
            <a:r>
              <a:rPr lang="en-US" sz="1200" dirty="0" err="1"/>
              <a:t>JTextField</a:t>
            </a:r>
            <a:r>
              <a:rPr lang="en-US" sz="1200" dirty="0"/>
              <a:t> t1,t2,t3;</a:t>
            </a:r>
          </a:p>
          <a:p>
            <a:r>
              <a:rPr lang="en-US" sz="1200" dirty="0"/>
              <a:t>    </a:t>
            </a:r>
            <a:r>
              <a:rPr lang="en-US" sz="1200" dirty="0" err="1"/>
              <a:t>JRadioButton</a:t>
            </a:r>
            <a:r>
              <a:rPr lang="en-US" sz="1200" dirty="0"/>
              <a:t> </a:t>
            </a:r>
            <a:r>
              <a:rPr lang="en-US" sz="1200" dirty="0" err="1"/>
              <a:t>male,female</a:t>
            </a:r>
            <a:r>
              <a:rPr lang="en-US" sz="1200" dirty="0"/>
              <a:t>;</a:t>
            </a:r>
          </a:p>
          <a:p>
            <a:r>
              <a:rPr lang="en-US" sz="1200" dirty="0"/>
              <a:t>    </a:t>
            </a:r>
            <a:r>
              <a:rPr lang="en-US" sz="1200" dirty="0" err="1"/>
              <a:t>JComboBox</a:t>
            </a:r>
            <a:r>
              <a:rPr lang="en-US" sz="1200" dirty="0"/>
              <a:t> </a:t>
            </a:r>
            <a:r>
              <a:rPr lang="en-US" sz="1200" dirty="0" err="1"/>
              <a:t>day,month,year</a:t>
            </a:r>
            <a:r>
              <a:rPr lang="en-US" sz="1200" dirty="0"/>
              <a:t>;</a:t>
            </a:r>
          </a:p>
          <a:p>
            <a:r>
              <a:rPr lang="en-US" sz="1200" dirty="0"/>
              <a:t>    </a:t>
            </a:r>
            <a:r>
              <a:rPr lang="en-US" sz="1200" dirty="0" err="1"/>
              <a:t>JTextArea</a:t>
            </a:r>
            <a:r>
              <a:rPr lang="en-US" sz="1200" dirty="0"/>
              <a:t> ta1,screen;</a:t>
            </a:r>
          </a:p>
          <a:p>
            <a:r>
              <a:rPr lang="en-US" sz="1200" dirty="0"/>
              <a:t>    </a:t>
            </a:r>
            <a:r>
              <a:rPr lang="en-US" sz="1200" dirty="0" err="1"/>
              <a:t>JCheckBox</a:t>
            </a:r>
            <a:r>
              <a:rPr lang="en-US" sz="1200" dirty="0"/>
              <a:t> terms;</a:t>
            </a:r>
          </a:p>
          <a:p>
            <a:r>
              <a:rPr lang="en-US" sz="1200" dirty="0"/>
              <a:t>    </a:t>
            </a:r>
            <a:r>
              <a:rPr lang="en-US" sz="1200" dirty="0" err="1"/>
              <a:t>JButton</a:t>
            </a:r>
            <a:r>
              <a:rPr lang="en-US" sz="1200" dirty="0"/>
              <a:t> </a:t>
            </a:r>
            <a:r>
              <a:rPr lang="en-US" sz="1200" dirty="0" err="1"/>
              <a:t>submit,login</a:t>
            </a:r>
            <a:r>
              <a:rPr lang="en-US" sz="1200" dirty="0"/>
              <a:t>;</a:t>
            </a:r>
          </a:p>
          <a:p>
            <a:r>
              <a:rPr lang="en-US" sz="1200" dirty="0"/>
              <a:t>    </a:t>
            </a:r>
            <a:r>
              <a:rPr lang="en-US" sz="1200" dirty="0" err="1"/>
              <a:t>JLabel</a:t>
            </a:r>
            <a:r>
              <a:rPr lang="en-US" sz="1200" dirty="0"/>
              <a:t> msg;</a:t>
            </a:r>
          </a:p>
          <a:p>
            <a:r>
              <a:rPr lang="en-US" sz="1200" dirty="0"/>
              <a:t>    </a:t>
            </a:r>
            <a:r>
              <a:rPr lang="en-US" sz="1200" dirty="0" err="1"/>
              <a:t>MyFrame</a:t>
            </a:r>
            <a:r>
              <a:rPr lang="en-US" sz="1200" dirty="0"/>
              <a:t>()</a:t>
            </a:r>
          </a:p>
          <a:p>
            <a:r>
              <a:rPr lang="en-US" sz="1200" dirty="0"/>
              <a:t>    {</a:t>
            </a:r>
          </a:p>
          <a:p>
            <a:r>
              <a:rPr lang="en-US" sz="1200" dirty="0" err="1"/>
              <a:t>setDefaultCloseOperation</a:t>
            </a:r>
            <a:r>
              <a:rPr lang="en-US" sz="1200" dirty="0"/>
              <a:t>(</a:t>
            </a:r>
            <a:r>
              <a:rPr lang="en-US" sz="1200" dirty="0" err="1"/>
              <a:t>JFrame.EXIT_ON_CLOSE</a:t>
            </a:r>
            <a:r>
              <a:rPr lang="en-US" sz="1200" dirty="0"/>
              <a:t>);</a:t>
            </a:r>
          </a:p>
          <a:p>
            <a:r>
              <a:rPr lang="en-US" sz="1200" dirty="0"/>
              <a:t>    </a:t>
            </a:r>
            <a:r>
              <a:rPr lang="en-US" sz="1200" dirty="0" err="1"/>
              <a:t>setBounds</a:t>
            </a:r>
            <a:r>
              <a:rPr lang="en-US" sz="1200" dirty="0"/>
              <a:t>(700, 500, 1000, 500);</a:t>
            </a:r>
          </a:p>
          <a:p>
            <a:r>
              <a:rPr lang="en-US" sz="1200" dirty="0"/>
              <a:t>    </a:t>
            </a:r>
            <a:r>
              <a:rPr lang="en-US" sz="1200" dirty="0" err="1"/>
              <a:t>setTitle</a:t>
            </a:r>
            <a:r>
              <a:rPr lang="en-US" sz="1200" dirty="0"/>
              <a:t>("DEHRADUN INSTITUE OF TECHNOLOGY UNIVERSITY ");</a:t>
            </a:r>
          </a:p>
          <a:p>
            <a:r>
              <a:rPr lang="en-US" sz="1200" dirty="0"/>
              <a:t>    </a:t>
            </a:r>
            <a:r>
              <a:rPr lang="en-US" sz="1200" dirty="0" err="1"/>
              <a:t>ImageIcon</a:t>
            </a:r>
            <a:r>
              <a:rPr lang="en-US" sz="1200" dirty="0"/>
              <a:t> </a:t>
            </a:r>
            <a:r>
              <a:rPr lang="en-US" sz="1200" dirty="0" err="1"/>
              <a:t>ob</a:t>
            </a:r>
            <a:r>
              <a:rPr lang="en-US" sz="1200" dirty="0"/>
              <a:t>=new </a:t>
            </a:r>
            <a:r>
              <a:rPr lang="en-US" sz="1200" dirty="0" err="1"/>
              <a:t>ImageIcon</a:t>
            </a:r>
            <a:r>
              <a:rPr lang="en-US" sz="1200" dirty="0"/>
              <a:t>("C:\\Users\\user\\Desktop\\dit img.jpg");</a:t>
            </a:r>
          </a:p>
          <a:p>
            <a:r>
              <a:rPr lang="en-US" sz="1200" dirty="0"/>
              <a:t>    </a:t>
            </a:r>
            <a:r>
              <a:rPr lang="en-US" sz="1200" dirty="0" err="1"/>
              <a:t>setIconImage</a:t>
            </a:r>
            <a:r>
              <a:rPr lang="en-US" sz="1200" dirty="0"/>
              <a:t>(</a:t>
            </a:r>
            <a:r>
              <a:rPr lang="en-US" sz="1200" dirty="0" err="1"/>
              <a:t>ob.getImage</a:t>
            </a:r>
            <a:r>
              <a:rPr lang="en-US" sz="1200" dirty="0"/>
              <a:t>());</a:t>
            </a:r>
          </a:p>
          <a:p>
            <a:r>
              <a:rPr lang="en-US" sz="1200" dirty="0"/>
              <a:t>    </a:t>
            </a:r>
            <a:r>
              <a:rPr lang="en-US" sz="1200" dirty="0" err="1"/>
              <a:t>setLayout</a:t>
            </a:r>
            <a:r>
              <a:rPr lang="en-US" sz="1200" dirty="0"/>
              <a:t>(new </a:t>
            </a:r>
            <a:r>
              <a:rPr lang="en-US" sz="1200" dirty="0" err="1"/>
              <a:t>BorderLayout</a:t>
            </a:r>
            <a:r>
              <a:rPr lang="en-US" sz="1200" dirty="0"/>
              <a:t>());</a:t>
            </a:r>
          </a:p>
          <a:p>
            <a:r>
              <a:rPr lang="en-US" sz="1200" dirty="0"/>
              <a:t>   </a:t>
            </a:r>
          </a:p>
          <a:p>
            <a:r>
              <a:rPr lang="en-US" sz="1200" dirty="0"/>
              <a:t>   //for background</a:t>
            </a:r>
          </a:p>
          <a:p>
            <a:r>
              <a:rPr lang="en-US" sz="1200" dirty="0"/>
              <a:t>    </a:t>
            </a:r>
            <a:r>
              <a:rPr lang="en-US" sz="1200" dirty="0" err="1"/>
              <a:t>setContentPane</a:t>
            </a:r>
            <a:r>
              <a:rPr lang="en-US" sz="1200" dirty="0"/>
              <a:t>(new </a:t>
            </a:r>
            <a:r>
              <a:rPr lang="en-US" sz="1200" dirty="0" err="1"/>
              <a:t>JLabel</a:t>
            </a:r>
            <a:r>
              <a:rPr lang="en-US" sz="1200" dirty="0"/>
              <a:t>(new </a:t>
            </a:r>
            <a:r>
              <a:rPr lang="en-US" sz="1200" dirty="0" err="1"/>
              <a:t>ImageIcon</a:t>
            </a:r>
            <a:r>
              <a:rPr lang="en-US" sz="1200" dirty="0"/>
              <a:t>("C:\\Users\\user\\Desktop\\02-01.jpg")));</a:t>
            </a:r>
          </a:p>
          <a:p>
            <a:r>
              <a:rPr lang="en-US" sz="1200" dirty="0"/>
              <a:t>    </a:t>
            </a:r>
          </a:p>
          <a:p>
            <a:r>
              <a:rPr lang="en-US" sz="1200" dirty="0"/>
              <a:t>    </a:t>
            </a:r>
          </a:p>
          <a:p>
            <a:r>
              <a:rPr lang="en-US" sz="1200" dirty="0"/>
              <a:t>    label=new </a:t>
            </a:r>
            <a:r>
              <a:rPr lang="en-US" sz="1200" dirty="0" err="1"/>
              <a:t>JLabel</a:t>
            </a:r>
            <a:r>
              <a:rPr lang="en-US" sz="1200" dirty="0"/>
              <a:t>("Registration Form");</a:t>
            </a:r>
          </a:p>
          <a:p>
            <a:r>
              <a:rPr lang="en-US" sz="1200" dirty="0"/>
              <a:t>    add(label);</a:t>
            </a:r>
          </a:p>
          <a:p>
            <a:r>
              <a:rPr lang="en-US" sz="1200" dirty="0"/>
              <a:t>    </a:t>
            </a:r>
            <a:r>
              <a:rPr lang="en-US" sz="1200" dirty="0" err="1"/>
              <a:t>label.setBounds</a:t>
            </a:r>
            <a:r>
              <a:rPr lang="en-US" sz="1200" dirty="0"/>
              <a:t>(400,0,800,100);</a:t>
            </a:r>
          </a:p>
          <a:p>
            <a:r>
              <a:rPr lang="en-US" sz="1200" dirty="0"/>
              <a:t>    Font font=new Font("Chiller",Font.BOLD,60);</a:t>
            </a:r>
          </a:p>
          <a:p>
            <a:r>
              <a:rPr lang="en-US" sz="1200" dirty="0"/>
              <a:t>    </a:t>
            </a:r>
            <a:r>
              <a:rPr lang="en-US" sz="1200" dirty="0" err="1"/>
              <a:t>label.setFont</a:t>
            </a:r>
            <a:r>
              <a:rPr lang="en-US" sz="1200" dirty="0"/>
              <a:t>(font);</a:t>
            </a:r>
          </a:p>
          <a:p>
            <a:r>
              <a:rPr lang="en-US" sz="1200" dirty="0"/>
              <a:t>   </a:t>
            </a:r>
            <a:r>
              <a:rPr lang="en-US" sz="1200" dirty="0" err="1"/>
              <a:t>label.setForeground</a:t>
            </a:r>
            <a:r>
              <a:rPr lang="en-US" sz="1200" dirty="0"/>
              <a:t>(</a:t>
            </a:r>
            <a:r>
              <a:rPr lang="en-US" sz="1200" dirty="0" err="1"/>
              <a:t>Color.black</a:t>
            </a:r>
            <a:r>
              <a:rPr lang="en-US" sz="1200" dirty="0"/>
              <a:t>);</a:t>
            </a:r>
          </a:p>
        </p:txBody>
      </p:sp>
    </p:spTree>
    <p:extLst>
      <p:ext uri="{BB962C8B-B14F-4D97-AF65-F5344CB8AC3E}">
        <p14:creationId xmlns:p14="http://schemas.microsoft.com/office/powerpoint/2010/main" val="119398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7140" y="2011806"/>
            <a:ext cx="5925820" cy="3321230"/>
          </a:xfrm>
          <a:prstGeom prst="rect">
            <a:avLst/>
          </a:prstGeom>
        </p:spPr>
        <p:txBody>
          <a:bodyPr vert="horz" wrap="square" lIns="0" tIns="11430" rIns="0" bIns="0" rtlCol="0">
            <a:spAutoFit/>
          </a:bodyPr>
          <a:lstStyle/>
          <a:p>
            <a:pPr marR="233045" algn="ctr">
              <a:lnSpc>
                <a:spcPct val="100000"/>
              </a:lnSpc>
              <a:spcBef>
                <a:spcPts val="90"/>
              </a:spcBef>
            </a:pPr>
            <a:r>
              <a:rPr sz="1400" b="1" spc="-5" dirty="0">
                <a:latin typeface="Times New Roman"/>
                <a:cs typeface="Times New Roman"/>
              </a:rPr>
              <a:t>ACKNOWLEDGEMENT</a:t>
            </a:r>
            <a:endParaRPr sz="1400" dirty="0">
              <a:latin typeface="Times New Roman"/>
              <a:cs typeface="Times New Roman"/>
            </a:endParaRPr>
          </a:p>
          <a:p>
            <a:pPr>
              <a:lnSpc>
                <a:spcPct val="100000"/>
              </a:lnSpc>
              <a:spcBef>
                <a:spcPts val="25"/>
              </a:spcBef>
            </a:pPr>
            <a:endParaRPr sz="1200" dirty="0">
              <a:latin typeface="Times New Roman"/>
              <a:cs typeface="Times New Roman"/>
            </a:endParaRPr>
          </a:p>
          <a:p>
            <a:pPr marL="18415" marR="5080" indent="-6350" algn="just">
              <a:lnSpc>
                <a:spcPct val="112799"/>
              </a:lnSpc>
            </a:pPr>
            <a:r>
              <a:rPr sz="1200" dirty="0">
                <a:latin typeface="Calibri"/>
                <a:cs typeface="Calibri"/>
              </a:rPr>
              <a:t>I would </a:t>
            </a:r>
            <a:r>
              <a:rPr sz="1200" spc="-5" dirty="0">
                <a:latin typeface="Calibri"/>
                <a:cs typeface="Calibri"/>
              </a:rPr>
              <a:t>like </a:t>
            </a:r>
            <a:r>
              <a:rPr sz="1200" dirty="0">
                <a:latin typeface="Calibri"/>
                <a:cs typeface="Calibri"/>
              </a:rPr>
              <a:t>to take </a:t>
            </a:r>
            <a:r>
              <a:rPr sz="1200" spc="-5" dirty="0">
                <a:latin typeface="Calibri"/>
                <a:cs typeface="Calibri"/>
              </a:rPr>
              <a:t>this opportunity </a:t>
            </a:r>
            <a:r>
              <a:rPr sz="1200" dirty="0">
                <a:latin typeface="Calibri"/>
                <a:cs typeface="Calibri"/>
              </a:rPr>
              <a:t>to present </a:t>
            </a:r>
            <a:r>
              <a:rPr sz="1200" spc="10" dirty="0">
                <a:latin typeface="Calibri"/>
                <a:cs typeface="Calibri"/>
              </a:rPr>
              <a:t>my </a:t>
            </a:r>
            <a:r>
              <a:rPr sz="1200" dirty="0">
                <a:latin typeface="Calibri"/>
                <a:cs typeface="Calibri"/>
              </a:rPr>
              <a:t>whole hearted </a:t>
            </a:r>
            <a:r>
              <a:rPr sz="1200" spc="-5" dirty="0">
                <a:latin typeface="Calibri"/>
                <a:cs typeface="Calibri"/>
              </a:rPr>
              <a:t>compliments, regards </a:t>
            </a:r>
            <a:r>
              <a:rPr sz="1200" spc="-10" dirty="0">
                <a:latin typeface="Calibri"/>
                <a:cs typeface="Calibri"/>
              </a:rPr>
              <a:t>and </a:t>
            </a:r>
            <a:r>
              <a:rPr sz="1200" spc="-5" dirty="0">
                <a:latin typeface="Calibri"/>
                <a:cs typeface="Calibri"/>
              </a:rPr>
              <a:t>warm thanks </a:t>
            </a:r>
            <a:r>
              <a:rPr sz="1200" dirty="0">
                <a:latin typeface="Calibri"/>
                <a:cs typeface="Calibri"/>
              </a:rPr>
              <a:t>to </a:t>
            </a:r>
            <a:r>
              <a:rPr sz="1200" spc="-10" dirty="0">
                <a:latin typeface="Calibri"/>
                <a:cs typeface="Calibri"/>
              </a:rPr>
              <a:t>one </a:t>
            </a:r>
            <a:r>
              <a:rPr sz="1200" spc="-5" dirty="0">
                <a:latin typeface="Calibri"/>
                <a:cs typeface="Calibri"/>
              </a:rPr>
              <a:t> </a:t>
            </a:r>
            <a:r>
              <a:rPr sz="1200" dirty="0">
                <a:latin typeface="Calibri"/>
                <a:cs typeface="Calibri"/>
              </a:rPr>
              <a:t>and </a:t>
            </a:r>
            <a:r>
              <a:rPr sz="1200" spc="-5" dirty="0">
                <a:latin typeface="Calibri"/>
                <a:cs typeface="Calibri"/>
              </a:rPr>
              <a:t>all, </a:t>
            </a:r>
            <a:r>
              <a:rPr sz="1200" dirty="0">
                <a:latin typeface="Calibri"/>
                <a:cs typeface="Calibri"/>
              </a:rPr>
              <a:t>who </a:t>
            </a:r>
            <a:r>
              <a:rPr sz="1200" spc="-5" dirty="0">
                <a:latin typeface="Calibri"/>
                <a:cs typeface="Calibri"/>
              </a:rPr>
              <a:t>played </a:t>
            </a:r>
            <a:r>
              <a:rPr sz="1200" dirty="0">
                <a:latin typeface="Calibri"/>
                <a:cs typeface="Calibri"/>
              </a:rPr>
              <a:t>a </a:t>
            </a:r>
            <a:r>
              <a:rPr sz="1200" spc="-5" dirty="0">
                <a:latin typeface="Calibri"/>
                <a:cs typeface="Calibri"/>
              </a:rPr>
              <a:t>direct/indirect </a:t>
            </a:r>
            <a:r>
              <a:rPr sz="1200" dirty="0">
                <a:latin typeface="Calibri"/>
                <a:cs typeface="Calibri"/>
              </a:rPr>
              <a:t>role </a:t>
            </a:r>
            <a:r>
              <a:rPr sz="1200" spc="5" dirty="0">
                <a:latin typeface="Calibri"/>
                <a:cs typeface="Calibri"/>
              </a:rPr>
              <a:t>in </a:t>
            </a:r>
            <a:r>
              <a:rPr sz="1200" spc="-5" dirty="0">
                <a:latin typeface="Calibri"/>
                <a:cs typeface="Calibri"/>
              </a:rPr>
              <a:t>ensuring </a:t>
            </a:r>
            <a:r>
              <a:rPr sz="1200" dirty="0">
                <a:latin typeface="Calibri"/>
                <a:cs typeface="Calibri"/>
              </a:rPr>
              <a:t>the </a:t>
            </a:r>
            <a:r>
              <a:rPr sz="1200" spc="-10" dirty="0">
                <a:latin typeface="Calibri"/>
                <a:cs typeface="Calibri"/>
              </a:rPr>
              <a:t>successful </a:t>
            </a:r>
            <a:r>
              <a:rPr sz="1200" spc="-5" dirty="0">
                <a:latin typeface="Calibri"/>
                <a:cs typeface="Calibri"/>
              </a:rPr>
              <a:t>completion </a:t>
            </a:r>
            <a:r>
              <a:rPr sz="1200" dirty="0">
                <a:latin typeface="Calibri"/>
                <a:cs typeface="Calibri"/>
              </a:rPr>
              <a:t>of the </a:t>
            </a:r>
            <a:r>
              <a:rPr sz="1200" spc="-5" dirty="0">
                <a:latin typeface="Calibri"/>
                <a:cs typeface="Calibri"/>
              </a:rPr>
              <a:t>project </a:t>
            </a:r>
            <a:r>
              <a:rPr sz="1200" spc="-10" dirty="0">
                <a:latin typeface="Calibri"/>
                <a:cs typeface="Calibri"/>
              </a:rPr>
              <a:t>under </a:t>
            </a:r>
            <a:r>
              <a:rPr sz="1200" dirty="0">
                <a:latin typeface="Calibri"/>
                <a:cs typeface="Calibri"/>
              </a:rPr>
              <a:t>the </a:t>
            </a:r>
            <a:r>
              <a:rPr sz="1200" spc="-5" dirty="0">
                <a:latin typeface="Calibri"/>
                <a:cs typeface="Calibri"/>
              </a:rPr>
              <a:t>stipulated </a:t>
            </a:r>
            <a:r>
              <a:rPr sz="1200" dirty="0">
                <a:latin typeface="Calibri"/>
                <a:cs typeface="Calibri"/>
              </a:rPr>
              <a:t> </a:t>
            </a:r>
            <a:r>
              <a:rPr sz="1200" spc="5" dirty="0">
                <a:latin typeface="Calibri"/>
                <a:cs typeface="Calibri"/>
              </a:rPr>
              <a:t>time </a:t>
            </a:r>
            <a:r>
              <a:rPr sz="1200" spc="-5" dirty="0">
                <a:latin typeface="Calibri"/>
                <a:cs typeface="Calibri"/>
              </a:rPr>
              <a:t>frame. This project </a:t>
            </a:r>
            <a:r>
              <a:rPr sz="1200" dirty="0">
                <a:latin typeface="Calibri"/>
                <a:cs typeface="Calibri"/>
              </a:rPr>
              <a:t>has enhanced </a:t>
            </a:r>
            <a:r>
              <a:rPr sz="1200" spc="10" dirty="0">
                <a:latin typeface="Calibri"/>
                <a:cs typeface="Calibri"/>
              </a:rPr>
              <a:t>my </a:t>
            </a:r>
            <a:r>
              <a:rPr sz="1200" spc="-5" dirty="0">
                <a:latin typeface="Calibri"/>
                <a:cs typeface="Calibri"/>
              </a:rPr>
              <a:t>knowledge </a:t>
            </a:r>
            <a:r>
              <a:rPr sz="1200" dirty="0">
                <a:latin typeface="Calibri"/>
                <a:cs typeface="Calibri"/>
              </a:rPr>
              <a:t>and given </a:t>
            </a:r>
            <a:r>
              <a:rPr sz="1200" spc="-5" dirty="0">
                <a:latin typeface="Calibri"/>
                <a:cs typeface="Calibri"/>
              </a:rPr>
              <a:t>me exposure </a:t>
            </a:r>
            <a:r>
              <a:rPr sz="1200" dirty="0">
                <a:latin typeface="Calibri"/>
                <a:cs typeface="Calibri"/>
              </a:rPr>
              <a:t>to an </a:t>
            </a:r>
            <a:r>
              <a:rPr sz="1200" spc="-5" dirty="0">
                <a:latin typeface="Calibri"/>
                <a:cs typeface="Calibri"/>
              </a:rPr>
              <a:t>interesting </a:t>
            </a:r>
            <a:r>
              <a:rPr sz="1200" dirty="0">
                <a:latin typeface="Calibri"/>
                <a:cs typeface="Calibri"/>
              </a:rPr>
              <a:t>field of research, </a:t>
            </a:r>
            <a:r>
              <a:rPr sz="1200" spc="5" dirty="0">
                <a:latin typeface="Calibri"/>
                <a:cs typeface="Calibri"/>
              </a:rPr>
              <a:t> </a:t>
            </a:r>
            <a:r>
              <a:rPr sz="1200" spc="-5" dirty="0">
                <a:latin typeface="Calibri"/>
                <a:cs typeface="Calibri"/>
              </a:rPr>
              <a:t>thus, </a:t>
            </a:r>
            <a:r>
              <a:rPr sz="1200" dirty="0">
                <a:latin typeface="Calibri"/>
                <a:cs typeface="Calibri"/>
              </a:rPr>
              <a:t>allowing </a:t>
            </a:r>
            <a:r>
              <a:rPr sz="1200" spc="10" dirty="0">
                <a:latin typeface="Calibri"/>
                <a:cs typeface="Calibri"/>
              </a:rPr>
              <a:t>me </a:t>
            </a:r>
            <a:r>
              <a:rPr sz="1200" dirty="0">
                <a:latin typeface="Calibri"/>
                <a:cs typeface="Calibri"/>
              </a:rPr>
              <a:t>to </a:t>
            </a:r>
            <a:r>
              <a:rPr sz="1200" spc="-5" dirty="0">
                <a:latin typeface="Calibri"/>
                <a:cs typeface="Calibri"/>
              </a:rPr>
              <a:t>read, </a:t>
            </a:r>
            <a:r>
              <a:rPr sz="1200" dirty="0">
                <a:latin typeface="Calibri"/>
                <a:cs typeface="Calibri"/>
              </a:rPr>
              <a:t>learn </a:t>
            </a:r>
            <a:r>
              <a:rPr sz="1200" spc="-10" dirty="0">
                <a:latin typeface="Calibri"/>
                <a:cs typeface="Calibri"/>
              </a:rPr>
              <a:t>and </a:t>
            </a:r>
            <a:r>
              <a:rPr sz="1200" dirty="0">
                <a:latin typeface="Calibri"/>
                <a:cs typeface="Calibri"/>
              </a:rPr>
              <a:t>come up </a:t>
            </a:r>
            <a:r>
              <a:rPr sz="1200" spc="-5" dirty="0">
                <a:latin typeface="Calibri"/>
                <a:cs typeface="Calibri"/>
              </a:rPr>
              <a:t>with </a:t>
            </a:r>
            <a:r>
              <a:rPr sz="1200" dirty="0">
                <a:latin typeface="Calibri"/>
                <a:cs typeface="Calibri"/>
              </a:rPr>
              <a:t>an </a:t>
            </a:r>
            <a:r>
              <a:rPr sz="1200" spc="-5" dirty="0">
                <a:latin typeface="Calibri"/>
                <a:cs typeface="Calibri"/>
              </a:rPr>
              <a:t>innovative concept. First </a:t>
            </a:r>
            <a:r>
              <a:rPr sz="1200" dirty="0">
                <a:latin typeface="Calibri"/>
                <a:cs typeface="Calibri"/>
              </a:rPr>
              <a:t>and </a:t>
            </a:r>
            <a:r>
              <a:rPr sz="1200" spc="-5" dirty="0">
                <a:latin typeface="Calibri"/>
                <a:cs typeface="Calibri"/>
              </a:rPr>
              <a:t>foremost, </a:t>
            </a:r>
            <a:r>
              <a:rPr sz="1200" dirty="0">
                <a:latin typeface="Calibri"/>
                <a:cs typeface="Calibri"/>
              </a:rPr>
              <a:t>I </a:t>
            </a:r>
            <a:r>
              <a:rPr sz="1200" spc="-5" dirty="0">
                <a:latin typeface="Calibri"/>
                <a:cs typeface="Calibri"/>
              </a:rPr>
              <a:t>wish </a:t>
            </a:r>
            <a:r>
              <a:rPr sz="1200" dirty="0">
                <a:latin typeface="Calibri"/>
                <a:cs typeface="Calibri"/>
              </a:rPr>
              <a:t>to </a:t>
            </a:r>
            <a:r>
              <a:rPr sz="1200" spc="-10" dirty="0">
                <a:latin typeface="Calibri"/>
                <a:cs typeface="Calibri"/>
              </a:rPr>
              <a:t>thank </a:t>
            </a:r>
            <a:r>
              <a:rPr sz="1200" spc="10" dirty="0">
                <a:latin typeface="Calibri"/>
                <a:cs typeface="Calibri"/>
              </a:rPr>
              <a:t>my </a:t>
            </a:r>
            <a:r>
              <a:rPr sz="1200" spc="15" dirty="0">
                <a:latin typeface="Calibri"/>
                <a:cs typeface="Calibri"/>
              </a:rPr>
              <a:t> </a:t>
            </a:r>
            <a:r>
              <a:rPr sz="1200" spc="-35" dirty="0">
                <a:latin typeface="Calibri"/>
                <a:cs typeface="Calibri"/>
              </a:rPr>
              <a:t>mentor</a:t>
            </a:r>
            <a:r>
              <a:rPr lang="en-US" sz="1200" spc="-35" dirty="0">
                <a:latin typeface="Calibri"/>
                <a:cs typeface="Calibri"/>
              </a:rPr>
              <a:t> </a:t>
            </a:r>
            <a:r>
              <a:rPr lang="en-US" sz="1200" b="1" spc="-35" dirty="0" err="1">
                <a:latin typeface="Calibri"/>
                <a:cs typeface="Calibri"/>
              </a:rPr>
              <a:t>Mr.</a:t>
            </a:r>
            <a:r>
              <a:rPr lang="en-US" sz="1200" b="1" i="0" dirty="0" err="1">
                <a:solidFill>
                  <a:srgbClr val="222222"/>
                </a:solidFill>
                <a:effectLst/>
                <a:latin typeface="Arial" panose="020B0604020202020204" pitchFamily="34" charset="0"/>
              </a:rPr>
              <a:t>Parth</a:t>
            </a:r>
            <a:r>
              <a:rPr lang="en-US" sz="1200" b="1" i="0" dirty="0">
                <a:solidFill>
                  <a:srgbClr val="222222"/>
                </a:solidFill>
                <a:effectLst/>
                <a:latin typeface="Arial" panose="020B0604020202020204" pitchFamily="34" charset="0"/>
              </a:rPr>
              <a:t> Paul</a:t>
            </a:r>
            <a:r>
              <a:rPr sz="1200" b="1" spc="155" dirty="0">
                <a:latin typeface="Calibri"/>
                <a:cs typeface="Calibri"/>
              </a:rPr>
              <a:t> </a:t>
            </a:r>
            <a:r>
              <a:rPr sz="1200" spc="-40" dirty="0">
                <a:latin typeface="Calibri"/>
                <a:cs typeface="Calibri"/>
              </a:rPr>
              <a:t>of</a:t>
            </a:r>
            <a:r>
              <a:rPr sz="1200" spc="145" dirty="0">
                <a:latin typeface="Calibri"/>
                <a:cs typeface="Calibri"/>
              </a:rPr>
              <a:t> </a:t>
            </a:r>
            <a:r>
              <a:rPr sz="1200" b="1" spc="-30" dirty="0">
                <a:latin typeface="Calibri"/>
                <a:cs typeface="Calibri"/>
              </a:rPr>
              <a:t>Tata Motors</a:t>
            </a:r>
            <a:r>
              <a:rPr sz="1200" b="1" spc="165" dirty="0">
                <a:latin typeface="Calibri"/>
                <a:cs typeface="Calibri"/>
              </a:rPr>
              <a:t> </a:t>
            </a:r>
            <a:r>
              <a:rPr sz="1200" b="1" spc="-25" dirty="0">
                <a:latin typeface="Calibri"/>
                <a:cs typeface="Calibri"/>
              </a:rPr>
              <a:t>Limited </a:t>
            </a:r>
            <a:r>
              <a:rPr sz="1200" b="1" spc="-40" dirty="0">
                <a:latin typeface="Calibri"/>
                <a:cs typeface="Calibri"/>
              </a:rPr>
              <a:t>Lucknow</a:t>
            </a:r>
            <a:r>
              <a:rPr sz="1200" b="1" spc="145" dirty="0">
                <a:latin typeface="Calibri"/>
                <a:cs typeface="Calibri"/>
              </a:rPr>
              <a:t> </a:t>
            </a:r>
            <a:r>
              <a:rPr sz="1200" dirty="0">
                <a:latin typeface="Calibri"/>
                <a:cs typeface="Calibri"/>
              </a:rPr>
              <a:t>for </a:t>
            </a:r>
            <a:r>
              <a:rPr sz="1200" spc="5" dirty="0">
                <a:latin typeface="Calibri"/>
                <a:cs typeface="Calibri"/>
              </a:rPr>
              <a:t> </a:t>
            </a:r>
            <a:r>
              <a:rPr sz="1200" dirty="0">
                <a:latin typeface="Calibri"/>
                <a:cs typeface="Calibri"/>
              </a:rPr>
              <a:t>his </a:t>
            </a:r>
            <a:r>
              <a:rPr sz="1200" spc="-5" dirty="0">
                <a:latin typeface="Calibri"/>
                <a:cs typeface="Calibri"/>
              </a:rPr>
              <a:t>guidance, </a:t>
            </a:r>
            <a:r>
              <a:rPr sz="1200" dirty="0">
                <a:latin typeface="Calibri"/>
                <a:cs typeface="Calibri"/>
              </a:rPr>
              <a:t>patience, and </a:t>
            </a:r>
            <a:r>
              <a:rPr sz="1200" spc="-5" dirty="0">
                <a:latin typeface="Calibri"/>
                <a:cs typeface="Calibri"/>
              </a:rPr>
              <a:t>valuable views which </a:t>
            </a:r>
            <a:r>
              <a:rPr sz="1200" dirty="0">
                <a:latin typeface="Calibri"/>
                <a:cs typeface="Calibri"/>
              </a:rPr>
              <a:t>has </a:t>
            </a:r>
            <a:r>
              <a:rPr sz="1200" spc="-5" dirty="0">
                <a:latin typeface="Calibri"/>
                <a:cs typeface="Calibri"/>
              </a:rPr>
              <a:t>been </a:t>
            </a:r>
            <a:r>
              <a:rPr sz="1200" spc="-15" dirty="0">
                <a:latin typeface="Calibri"/>
                <a:cs typeface="Calibri"/>
              </a:rPr>
              <a:t>an </a:t>
            </a:r>
            <a:r>
              <a:rPr sz="1200" spc="-5" dirty="0">
                <a:latin typeface="Calibri"/>
                <a:cs typeface="Calibri"/>
              </a:rPr>
              <a:t>integral </a:t>
            </a:r>
            <a:r>
              <a:rPr sz="1200" spc="5" dirty="0">
                <a:latin typeface="Calibri"/>
                <a:cs typeface="Calibri"/>
              </a:rPr>
              <a:t>part </a:t>
            </a:r>
            <a:r>
              <a:rPr sz="1200" dirty="0">
                <a:latin typeface="Calibri"/>
                <a:cs typeface="Calibri"/>
              </a:rPr>
              <a:t>to </a:t>
            </a:r>
            <a:r>
              <a:rPr sz="1200" spc="-5" dirty="0">
                <a:latin typeface="Calibri"/>
                <a:cs typeface="Calibri"/>
              </a:rPr>
              <a:t>accomplish </a:t>
            </a:r>
            <a:r>
              <a:rPr sz="1200" dirty="0">
                <a:latin typeface="Calibri"/>
                <a:cs typeface="Calibri"/>
              </a:rPr>
              <a:t>the </a:t>
            </a:r>
            <a:r>
              <a:rPr sz="1200" spc="-5" dirty="0">
                <a:latin typeface="Calibri"/>
                <a:cs typeface="Calibri"/>
              </a:rPr>
              <a:t>work. </a:t>
            </a:r>
            <a:r>
              <a:rPr sz="1200" dirty="0">
                <a:latin typeface="Calibri"/>
                <a:cs typeface="Calibri"/>
              </a:rPr>
              <a:t>His </a:t>
            </a:r>
            <a:r>
              <a:rPr sz="1200" spc="-5" dirty="0">
                <a:latin typeface="Calibri"/>
                <a:cs typeface="Calibri"/>
              </a:rPr>
              <a:t>knowledge </a:t>
            </a:r>
            <a:r>
              <a:rPr sz="1200" dirty="0">
                <a:latin typeface="Calibri"/>
                <a:cs typeface="Calibri"/>
              </a:rPr>
              <a:t> and </a:t>
            </a:r>
            <a:r>
              <a:rPr sz="1200" spc="-5" dirty="0">
                <a:latin typeface="Calibri"/>
                <a:cs typeface="Calibri"/>
              </a:rPr>
              <a:t>consistent support played </a:t>
            </a:r>
            <a:r>
              <a:rPr sz="1200" dirty="0">
                <a:latin typeface="Calibri"/>
                <a:cs typeface="Calibri"/>
              </a:rPr>
              <a:t>a </a:t>
            </a:r>
            <a:r>
              <a:rPr sz="1200" spc="-5" dirty="0">
                <a:latin typeface="Calibri"/>
                <a:cs typeface="Calibri"/>
              </a:rPr>
              <a:t>necessary role </a:t>
            </a:r>
            <a:r>
              <a:rPr sz="1200" spc="5" dirty="0">
                <a:latin typeface="Calibri"/>
                <a:cs typeface="Calibri"/>
              </a:rPr>
              <a:t>in </a:t>
            </a:r>
            <a:r>
              <a:rPr sz="1200" spc="-5" dirty="0">
                <a:latin typeface="Calibri"/>
                <a:cs typeface="Calibri"/>
              </a:rPr>
              <a:t>steering towards completion. </a:t>
            </a:r>
            <a:r>
              <a:rPr sz="1200" dirty="0">
                <a:latin typeface="Calibri"/>
                <a:cs typeface="Calibri"/>
              </a:rPr>
              <a:t>He has </a:t>
            </a:r>
            <a:r>
              <a:rPr sz="1200" spc="-5" dirty="0">
                <a:latin typeface="Calibri"/>
                <a:cs typeface="Calibri"/>
              </a:rPr>
              <a:t>been </a:t>
            </a:r>
            <a:r>
              <a:rPr sz="1200" dirty="0">
                <a:latin typeface="Calibri"/>
                <a:cs typeface="Calibri"/>
              </a:rPr>
              <a:t>extremelyhelpful </a:t>
            </a:r>
            <a:r>
              <a:rPr sz="1200" spc="-10" dirty="0">
                <a:latin typeface="Calibri"/>
                <a:cs typeface="Calibri"/>
              </a:rPr>
              <a:t>in </a:t>
            </a:r>
            <a:r>
              <a:rPr sz="1200" spc="-5" dirty="0">
                <a:latin typeface="Calibri"/>
                <a:cs typeface="Calibri"/>
              </a:rPr>
              <a:t> </a:t>
            </a:r>
            <a:r>
              <a:rPr sz="1200" dirty="0">
                <a:latin typeface="Calibri"/>
                <a:cs typeface="Calibri"/>
              </a:rPr>
              <a:t>always </a:t>
            </a:r>
            <a:r>
              <a:rPr sz="1200" spc="-5" dirty="0">
                <a:latin typeface="Calibri"/>
                <a:cs typeface="Calibri"/>
              </a:rPr>
              <a:t>responding positively </a:t>
            </a:r>
            <a:r>
              <a:rPr sz="1200" dirty="0">
                <a:latin typeface="Calibri"/>
                <a:cs typeface="Calibri"/>
              </a:rPr>
              <a:t>to </a:t>
            </a:r>
            <a:r>
              <a:rPr sz="1200" spc="10" dirty="0">
                <a:latin typeface="Calibri"/>
                <a:cs typeface="Calibri"/>
              </a:rPr>
              <a:t>my </a:t>
            </a:r>
            <a:r>
              <a:rPr sz="1200" spc="-5" dirty="0">
                <a:latin typeface="Calibri"/>
                <a:cs typeface="Calibri"/>
              </a:rPr>
              <a:t>queries. Additionally, </a:t>
            </a:r>
            <a:r>
              <a:rPr sz="1200" dirty="0">
                <a:latin typeface="Calibri"/>
                <a:cs typeface="Calibri"/>
              </a:rPr>
              <a:t>I thank </a:t>
            </a:r>
            <a:r>
              <a:rPr sz="1200" spc="-5" dirty="0">
                <a:latin typeface="Calibri"/>
                <a:cs typeface="Calibri"/>
              </a:rPr>
              <a:t>him </a:t>
            </a:r>
            <a:r>
              <a:rPr sz="1200" dirty="0">
                <a:latin typeface="Calibri"/>
                <a:cs typeface="Calibri"/>
              </a:rPr>
              <a:t>for </a:t>
            </a:r>
            <a:r>
              <a:rPr sz="1200" spc="-5" dirty="0">
                <a:latin typeface="Calibri"/>
                <a:cs typeface="Calibri"/>
              </a:rPr>
              <a:t>evaluating </a:t>
            </a:r>
            <a:r>
              <a:rPr sz="1200" spc="10" dirty="0">
                <a:latin typeface="Calibri"/>
                <a:cs typeface="Calibri"/>
              </a:rPr>
              <a:t>my </a:t>
            </a:r>
            <a:r>
              <a:rPr sz="1200" spc="-5" dirty="0">
                <a:latin typeface="Calibri"/>
                <a:cs typeface="Calibri"/>
              </a:rPr>
              <a:t>progress </a:t>
            </a:r>
            <a:r>
              <a:rPr sz="1200" dirty="0">
                <a:latin typeface="Calibri"/>
                <a:cs typeface="Calibri"/>
              </a:rPr>
              <a:t>at</a:t>
            </a:r>
            <a:r>
              <a:rPr sz="1200" spc="5" dirty="0">
                <a:latin typeface="Calibri"/>
                <a:cs typeface="Calibri"/>
              </a:rPr>
              <a:t> </a:t>
            </a:r>
            <a:r>
              <a:rPr sz="1200" spc="-5" dirty="0">
                <a:latin typeface="Calibri"/>
                <a:cs typeface="Calibri"/>
              </a:rPr>
              <a:t>different </a:t>
            </a:r>
            <a:r>
              <a:rPr sz="1200" dirty="0">
                <a:latin typeface="Calibri"/>
                <a:cs typeface="Calibri"/>
              </a:rPr>
              <a:t> </a:t>
            </a:r>
            <a:r>
              <a:rPr sz="1200" spc="-5" dirty="0">
                <a:latin typeface="Calibri"/>
                <a:cs typeface="Calibri"/>
              </a:rPr>
              <a:t>instances </a:t>
            </a:r>
            <a:r>
              <a:rPr sz="1200" spc="-10" dirty="0">
                <a:latin typeface="Calibri"/>
                <a:cs typeface="Calibri"/>
              </a:rPr>
              <a:t>during </a:t>
            </a:r>
            <a:r>
              <a:rPr sz="1200" spc="-5" dirty="0">
                <a:latin typeface="Calibri"/>
                <a:cs typeface="Calibri"/>
              </a:rPr>
              <a:t>this </a:t>
            </a:r>
            <a:r>
              <a:rPr sz="1200" spc="-10" dirty="0">
                <a:latin typeface="Calibri"/>
                <a:cs typeface="Calibri"/>
              </a:rPr>
              <a:t>INTERNSHIP and providing </a:t>
            </a:r>
            <a:r>
              <a:rPr sz="1200" spc="-5" dirty="0">
                <a:latin typeface="Calibri"/>
                <a:cs typeface="Calibri"/>
              </a:rPr>
              <a:t>with </a:t>
            </a:r>
            <a:r>
              <a:rPr sz="1200" dirty="0">
                <a:latin typeface="Calibri"/>
                <a:cs typeface="Calibri"/>
              </a:rPr>
              <a:t>his </a:t>
            </a:r>
            <a:r>
              <a:rPr sz="1200" spc="-5" dirty="0">
                <a:latin typeface="Calibri"/>
                <a:cs typeface="Calibri"/>
              </a:rPr>
              <a:t>valuable suggestions </a:t>
            </a:r>
            <a:r>
              <a:rPr sz="1200" dirty="0">
                <a:latin typeface="Calibri"/>
                <a:cs typeface="Calibri"/>
              </a:rPr>
              <a:t>which has greatly </a:t>
            </a:r>
            <a:r>
              <a:rPr sz="1200" spc="-5" dirty="0">
                <a:latin typeface="Calibri"/>
                <a:cs typeface="Calibri"/>
              </a:rPr>
              <a:t>influenced </a:t>
            </a:r>
            <a:r>
              <a:rPr sz="1200" spc="-10" dirty="0">
                <a:latin typeface="Calibri"/>
                <a:cs typeface="Calibri"/>
              </a:rPr>
              <a:t>the </a:t>
            </a:r>
            <a:r>
              <a:rPr sz="1200" spc="-5" dirty="0">
                <a:latin typeface="Calibri"/>
                <a:cs typeface="Calibri"/>
              </a:rPr>
              <a:t> </a:t>
            </a:r>
            <a:r>
              <a:rPr sz="1200" dirty="0">
                <a:latin typeface="Calibri"/>
                <a:cs typeface="Calibri"/>
              </a:rPr>
              <a:t>work. It has </a:t>
            </a:r>
            <a:r>
              <a:rPr sz="1200" spc="-5" dirty="0">
                <a:latin typeface="Calibri"/>
                <a:cs typeface="Calibri"/>
              </a:rPr>
              <a:t>been </a:t>
            </a:r>
            <a:r>
              <a:rPr sz="1200" spc="-10" dirty="0">
                <a:latin typeface="Calibri"/>
                <a:cs typeface="Calibri"/>
              </a:rPr>
              <a:t>due</a:t>
            </a:r>
            <a:r>
              <a:rPr sz="1200" spc="-5" dirty="0">
                <a:latin typeface="Calibri"/>
                <a:cs typeface="Calibri"/>
              </a:rPr>
              <a:t> </a:t>
            </a:r>
            <a:r>
              <a:rPr sz="1200" dirty="0">
                <a:latin typeface="Calibri"/>
                <a:cs typeface="Calibri"/>
              </a:rPr>
              <a:t>to their </a:t>
            </a:r>
            <a:r>
              <a:rPr sz="1200" spc="-5" dirty="0">
                <a:latin typeface="Calibri"/>
                <a:cs typeface="Calibri"/>
              </a:rPr>
              <a:t>faith </a:t>
            </a:r>
            <a:r>
              <a:rPr sz="1200" spc="5" dirty="0">
                <a:latin typeface="Calibri"/>
                <a:cs typeface="Calibri"/>
              </a:rPr>
              <a:t>in </a:t>
            </a:r>
            <a:r>
              <a:rPr sz="1200" spc="10" dirty="0">
                <a:latin typeface="Calibri"/>
                <a:cs typeface="Calibri"/>
              </a:rPr>
              <a:t>me </a:t>
            </a:r>
            <a:r>
              <a:rPr sz="1200" dirty="0">
                <a:latin typeface="Calibri"/>
                <a:cs typeface="Calibri"/>
              </a:rPr>
              <a:t>that </a:t>
            </a:r>
            <a:r>
              <a:rPr sz="1200" spc="-5" dirty="0">
                <a:latin typeface="Calibri"/>
                <a:cs typeface="Calibri"/>
              </a:rPr>
              <a:t>this endeavor </a:t>
            </a:r>
            <a:r>
              <a:rPr sz="1200" dirty="0">
                <a:latin typeface="Calibri"/>
                <a:cs typeface="Calibri"/>
              </a:rPr>
              <a:t>has been a </a:t>
            </a:r>
            <a:r>
              <a:rPr sz="1200" spc="-5" dirty="0">
                <a:latin typeface="Calibri"/>
                <a:cs typeface="Calibri"/>
              </a:rPr>
              <a:t>success. Finally, </a:t>
            </a:r>
            <a:r>
              <a:rPr sz="1200" dirty="0">
                <a:latin typeface="Calibri"/>
                <a:cs typeface="Calibri"/>
              </a:rPr>
              <a:t>I </a:t>
            </a:r>
            <a:r>
              <a:rPr sz="1200" spc="-10" dirty="0">
                <a:latin typeface="Calibri"/>
                <a:cs typeface="Calibri"/>
              </a:rPr>
              <a:t>am</a:t>
            </a:r>
            <a:r>
              <a:rPr sz="1200" spc="204" dirty="0">
                <a:latin typeface="Calibri"/>
                <a:cs typeface="Calibri"/>
              </a:rPr>
              <a:t> </a:t>
            </a:r>
            <a:r>
              <a:rPr sz="1200" spc="-5" dirty="0">
                <a:latin typeface="Calibri"/>
                <a:cs typeface="Calibri"/>
              </a:rPr>
              <a:t>thankful </a:t>
            </a:r>
            <a:r>
              <a:rPr sz="1200" dirty="0">
                <a:latin typeface="Calibri"/>
                <a:cs typeface="Calibri"/>
              </a:rPr>
              <a:t>to </a:t>
            </a:r>
            <a:r>
              <a:rPr sz="1200" spc="10" dirty="0">
                <a:latin typeface="Calibri"/>
                <a:cs typeface="Calibri"/>
              </a:rPr>
              <a:t>my </a:t>
            </a:r>
            <a:r>
              <a:rPr sz="1200" spc="15" dirty="0">
                <a:latin typeface="Calibri"/>
                <a:cs typeface="Calibri"/>
              </a:rPr>
              <a:t> </a:t>
            </a:r>
            <a:r>
              <a:rPr sz="1200" spc="-30" dirty="0">
                <a:latin typeface="Calibri"/>
                <a:cs typeface="Calibri"/>
              </a:rPr>
              <a:t>parents</a:t>
            </a:r>
            <a:r>
              <a:rPr sz="1200" spc="75" dirty="0">
                <a:latin typeface="Calibri"/>
                <a:cs typeface="Calibri"/>
              </a:rPr>
              <a:t> </a:t>
            </a:r>
            <a:r>
              <a:rPr sz="1200" spc="-35" dirty="0">
                <a:latin typeface="Calibri"/>
                <a:cs typeface="Calibri"/>
              </a:rPr>
              <a:t>and</a:t>
            </a:r>
            <a:r>
              <a:rPr sz="1200" spc="90" dirty="0">
                <a:latin typeface="Calibri"/>
                <a:cs typeface="Calibri"/>
              </a:rPr>
              <a:t> </a:t>
            </a:r>
            <a:r>
              <a:rPr sz="1200" spc="-30" dirty="0">
                <a:latin typeface="Calibri"/>
                <a:cs typeface="Calibri"/>
              </a:rPr>
              <a:t>brother</a:t>
            </a:r>
            <a:r>
              <a:rPr sz="1200" spc="85" dirty="0">
                <a:latin typeface="Calibri"/>
                <a:cs typeface="Calibri"/>
              </a:rPr>
              <a:t> </a:t>
            </a:r>
            <a:r>
              <a:rPr sz="1200" spc="-25" dirty="0">
                <a:latin typeface="Calibri"/>
                <a:cs typeface="Calibri"/>
              </a:rPr>
              <a:t>for</a:t>
            </a:r>
            <a:r>
              <a:rPr sz="1200" spc="60" dirty="0">
                <a:latin typeface="Calibri"/>
                <a:cs typeface="Calibri"/>
              </a:rPr>
              <a:t> </a:t>
            </a:r>
            <a:r>
              <a:rPr sz="1200" spc="-25" dirty="0">
                <a:latin typeface="Calibri"/>
                <a:cs typeface="Calibri"/>
              </a:rPr>
              <a:t>supporting</a:t>
            </a:r>
            <a:r>
              <a:rPr sz="1200" spc="125" dirty="0">
                <a:latin typeface="Calibri"/>
                <a:cs typeface="Calibri"/>
              </a:rPr>
              <a:t> </a:t>
            </a:r>
            <a:r>
              <a:rPr sz="1200" spc="-40" dirty="0">
                <a:latin typeface="Calibri"/>
                <a:cs typeface="Calibri"/>
              </a:rPr>
              <a:t>at</a:t>
            </a:r>
            <a:r>
              <a:rPr sz="1200" spc="95" dirty="0">
                <a:latin typeface="Calibri"/>
                <a:cs typeface="Calibri"/>
              </a:rPr>
              <a:t> </a:t>
            </a:r>
            <a:r>
              <a:rPr sz="1200" spc="-30" dirty="0">
                <a:latin typeface="Calibri"/>
                <a:cs typeface="Calibri"/>
              </a:rPr>
              <a:t>all</a:t>
            </a:r>
            <a:r>
              <a:rPr sz="1200" spc="95" dirty="0">
                <a:latin typeface="Calibri"/>
                <a:cs typeface="Calibri"/>
              </a:rPr>
              <a:t> </a:t>
            </a:r>
            <a:r>
              <a:rPr sz="1200" spc="-30" dirty="0">
                <a:latin typeface="Calibri"/>
                <a:cs typeface="Calibri"/>
              </a:rPr>
              <a:t>stages</a:t>
            </a:r>
            <a:r>
              <a:rPr sz="1200" spc="90" dirty="0">
                <a:latin typeface="Calibri"/>
                <a:cs typeface="Calibri"/>
              </a:rPr>
              <a:t> </a:t>
            </a:r>
            <a:r>
              <a:rPr sz="1200" spc="-30" dirty="0">
                <a:latin typeface="Calibri"/>
                <a:cs typeface="Calibri"/>
              </a:rPr>
              <a:t>during</a:t>
            </a:r>
            <a:r>
              <a:rPr sz="1200" spc="95" dirty="0">
                <a:latin typeface="Calibri"/>
                <a:cs typeface="Calibri"/>
              </a:rPr>
              <a:t> </a:t>
            </a:r>
            <a:r>
              <a:rPr sz="1200" spc="-30" dirty="0">
                <a:latin typeface="Calibri"/>
                <a:cs typeface="Calibri"/>
              </a:rPr>
              <a:t>these</a:t>
            </a:r>
            <a:r>
              <a:rPr sz="1200" spc="90" dirty="0">
                <a:latin typeface="Calibri"/>
                <a:cs typeface="Calibri"/>
              </a:rPr>
              <a:t> </a:t>
            </a:r>
            <a:r>
              <a:rPr sz="1200" spc="-35" dirty="0">
                <a:latin typeface="Calibri"/>
                <a:cs typeface="Calibri"/>
              </a:rPr>
              <a:t>past</a:t>
            </a:r>
            <a:r>
              <a:rPr sz="1200" spc="125" dirty="0">
                <a:latin typeface="Calibri"/>
                <a:cs typeface="Calibri"/>
              </a:rPr>
              <a:t> </a:t>
            </a:r>
            <a:r>
              <a:rPr sz="1200" spc="-35" dirty="0">
                <a:latin typeface="Calibri"/>
                <a:cs typeface="Calibri"/>
              </a:rPr>
              <a:t>months</a:t>
            </a:r>
            <a:r>
              <a:rPr sz="1200" spc="95" dirty="0">
                <a:latin typeface="Calibri"/>
                <a:cs typeface="Calibri"/>
              </a:rPr>
              <a:t> </a:t>
            </a:r>
            <a:r>
              <a:rPr sz="1200" spc="-45" dirty="0">
                <a:latin typeface="Calibri"/>
                <a:cs typeface="Calibri"/>
              </a:rPr>
              <a:t>as</a:t>
            </a:r>
            <a:r>
              <a:rPr sz="1200" spc="90" dirty="0">
                <a:latin typeface="Calibri"/>
                <a:cs typeface="Calibri"/>
              </a:rPr>
              <a:t> </a:t>
            </a:r>
            <a:r>
              <a:rPr sz="1200" spc="-35" dirty="0">
                <a:latin typeface="Calibri"/>
                <a:cs typeface="Calibri"/>
              </a:rPr>
              <a:t>well</a:t>
            </a:r>
            <a:r>
              <a:rPr sz="1200" spc="105" dirty="0">
                <a:latin typeface="Calibri"/>
                <a:cs typeface="Calibri"/>
              </a:rPr>
              <a:t> </a:t>
            </a:r>
            <a:r>
              <a:rPr sz="1200" spc="-30" dirty="0">
                <a:latin typeface="Calibri"/>
                <a:cs typeface="Calibri"/>
              </a:rPr>
              <a:t>as</a:t>
            </a:r>
            <a:r>
              <a:rPr sz="1200" spc="65" dirty="0">
                <a:latin typeface="Calibri"/>
                <a:cs typeface="Calibri"/>
              </a:rPr>
              <a:t> </a:t>
            </a:r>
            <a:r>
              <a:rPr sz="1200" spc="-30" dirty="0">
                <a:latin typeface="Calibri"/>
                <a:cs typeface="Calibri"/>
              </a:rPr>
              <a:t>helping</a:t>
            </a:r>
            <a:r>
              <a:rPr sz="1200" spc="90" dirty="0">
                <a:latin typeface="Calibri"/>
                <a:cs typeface="Calibri"/>
              </a:rPr>
              <a:t> </a:t>
            </a:r>
            <a:r>
              <a:rPr sz="1200" spc="-25" dirty="0">
                <a:latin typeface="Calibri"/>
                <a:cs typeface="Calibri"/>
              </a:rPr>
              <a:t>to</a:t>
            </a:r>
            <a:r>
              <a:rPr sz="1200" spc="85" dirty="0">
                <a:latin typeface="Calibri"/>
                <a:cs typeface="Calibri"/>
              </a:rPr>
              <a:t> </a:t>
            </a:r>
            <a:r>
              <a:rPr sz="1200" spc="-35" dirty="0">
                <a:latin typeface="Calibri"/>
                <a:cs typeface="Calibri"/>
              </a:rPr>
              <a:t>ensure</a:t>
            </a:r>
            <a:r>
              <a:rPr sz="1200" spc="90" dirty="0">
                <a:latin typeface="Calibri"/>
                <a:cs typeface="Calibri"/>
              </a:rPr>
              <a:t> </a:t>
            </a:r>
            <a:r>
              <a:rPr sz="1200" spc="-30" dirty="0">
                <a:latin typeface="Calibri"/>
                <a:cs typeface="Calibri"/>
              </a:rPr>
              <a:t>steady</a:t>
            </a:r>
            <a:r>
              <a:rPr sz="1200" spc="85" dirty="0">
                <a:latin typeface="Calibri"/>
                <a:cs typeface="Calibri"/>
              </a:rPr>
              <a:t> </a:t>
            </a:r>
            <a:r>
              <a:rPr sz="1200" spc="-35" dirty="0">
                <a:latin typeface="Calibri"/>
                <a:cs typeface="Calibri"/>
              </a:rPr>
              <a:t>growth </a:t>
            </a:r>
            <a:r>
              <a:rPr sz="1200" spc="-30" dirty="0">
                <a:latin typeface="Calibri"/>
                <a:cs typeface="Calibri"/>
              </a:rPr>
              <a:t> </a:t>
            </a:r>
            <a:r>
              <a:rPr sz="1200" spc="5" dirty="0">
                <a:latin typeface="Calibri"/>
                <a:cs typeface="Calibri"/>
              </a:rPr>
              <a:t>in</a:t>
            </a:r>
            <a:r>
              <a:rPr sz="1200" spc="-20" dirty="0">
                <a:latin typeface="Calibri"/>
                <a:cs typeface="Calibri"/>
              </a:rPr>
              <a:t> </a:t>
            </a:r>
            <a:r>
              <a:rPr sz="1200" spc="10" dirty="0">
                <a:latin typeface="Calibri"/>
                <a:cs typeface="Calibri"/>
              </a:rPr>
              <a:t>my</a:t>
            </a:r>
            <a:r>
              <a:rPr sz="1200" spc="-15" dirty="0">
                <a:latin typeface="Calibri"/>
                <a:cs typeface="Calibri"/>
              </a:rPr>
              <a:t> </a:t>
            </a:r>
            <a:r>
              <a:rPr sz="1200" spc="-5" dirty="0">
                <a:latin typeface="Calibri"/>
                <a:cs typeface="Calibri"/>
              </a:rPr>
              <a:t>work.</a:t>
            </a:r>
            <a:endParaRPr sz="12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8748F-6DCF-F438-7116-31959664785C}"/>
              </a:ext>
            </a:extLst>
          </p:cNvPr>
          <p:cNvSpPr txBox="1"/>
          <p:nvPr/>
        </p:nvSpPr>
        <p:spPr>
          <a:xfrm>
            <a:off x="501650" y="622300"/>
            <a:ext cx="6400800" cy="10248960"/>
          </a:xfrm>
          <a:prstGeom prst="rect">
            <a:avLst/>
          </a:prstGeom>
          <a:noFill/>
        </p:spPr>
        <p:txBody>
          <a:bodyPr wrap="square" rtlCol="0">
            <a:spAutoFit/>
          </a:bodyPr>
          <a:lstStyle/>
          <a:p>
            <a:r>
              <a:rPr lang="en-US" sz="1200" dirty="0"/>
              <a:t> label1=new </a:t>
            </a:r>
            <a:r>
              <a:rPr lang="en-US" sz="1200" dirty="0" err="1"/>
              <a:t>JLabel</a:t>
            </a:r>
            <a:r>
              <a:rPr lang="en-US" sz="1200" dirty="0"/>
              <a:t>("NAME");</a:t>
            </a:r>
          </a:p>
          <a:p>
            <a:r>
              <a:rPr lang="en-US" sz="1200" dirty="0"/>
              <a:t>    label1.setBounds(20,80,100,20);</a:t>
            </a:r>
          </a:p>
          <a:p>
            <a:r>
              <a:rPr lang="en-US" sz="1200" dirty="0"/>
              <a:t>    add(label1);</a:t>
            </a:r>
          </a:p>
          <a:p>
            <a:r>
              <a:rPr lang="en-US" sz="1200" dirty="0"/>
              <a:t>    </a:t>
            </a:r>
          </a:p>
          <a:p>
            <a:r>
              <a:rPr lang="en-US" sz="1200" dirty="0"/>
              <a:t>    t1=new </a:t>
            </a:r>
            <a:r>
              <a:rPr lang="en-US" sz="1200" dirty="0" err="1"/>
              <a:t>JTextField</a:t>
            </a:r>
            <a:r>
              <a:rPr lang="en-US" sz="1200" dirty="0"/>
              <a:t>();</a:t>
            </a:r>
          </a:p>
          <a:p>
            <a:r>
              <a:rPr lang="en-US" sz="1200" dirty="0"/>
              <a:t>    t1.setBounds(130,80,100,20);</a:t>
            </a:r>
          </a:p>
          <a:p>
            <a:r>
              <a:rPr lang="en-US" sz="1200" dirty="0"/>
              <a:t>    add(t1);</a:t>
            </a:r>
          </a:p>
          <a:p>
            <a:r>
              <a:rPr lang="en-US" sz="1200" dirty="0"/>
              <a:t>    </a:t>
            </a:r>
          </a:p>
          <a:p>
            <a:r>
              <a:rPr lang="en-US" sz="1200" dirty="0"/>
              <a:t>     label6=new </a:t>
            </a:r>
            <a:r>
              <a:rPr lang="en-US" sz="1200" dirty="0" err="1"/>
              <a:t>JLabel</a:t>
            </a:r>
            <a:r>
              <a:rPr lang="en-US" sz="1200" dirty="0"/>
              <a:t>("STUDENT ID");</a:t>
            </a:r>
          </a:p>
          <a:p>
            <a:r>
              <a:rPr lang="en-US" sz="1200" dirty="0"/>
              <a:t>    label6.setBounds(20,130,100,20);</a:t>
            </a:r>
          </a:p>
          <a:p>
            <a:r>
              <a:rPr lang="en-US" sz="1200" dirty="0"/>
              <a:t>    add(label6);</a:t>
            </a:r>
          </a:p>
          <a:p>
            <a:r>
              <a:rPr lang="en-US" sz="1200" dirty="0"/>
              <a:t>    </a:t>
            </a:r>
          </a:p>
          <a:p>
            <a:r>
              <a:rPr lang="en-US" sz="1200" dirty="0"/>
              <a:t>    t3=new </a:t>
            </a:r>
            <a:r>
              <a:rPr lang="en-US" sz="1200" dirty="0" err="1"/>
              <a:t>JTextField</a:t>
            </a:r>
            <a:r>
              <a:rPr lang="en-US" sz="1200" dirty="0"/>
              <a:t>();</a:t>
            </a:r>
          </a:p>
          <a:p>
            <a:r>
              <a:rPr lang="en-US" sz="1200" dirty="0"/>
              <a:t>    t3.setBounds(130,130,100,20);</a:t>
            </a:r>
          </a:p>
          <a:p>
            <a:r>
              <a:rPr lang="en-US" sz="1200" dirty="0"/>
              <a:t>    add(t3);</a:t>
            </a:r>
          </a:p>
          <a:p>
            <a:r>
              <a:rPr lang="en-US" sz="1200" dirty="0"/>
              <a:t>    </a:t>
            </a:r>
          </a:p>
          <a:p>
            <a:r>
              <a:rPr lang="en-US" sz="1200" dirty="0"/>
              <a:t>    label2=new </a:t>
            </a:r>
            <a:r>
              <a:rPr lang="en-US" sz="1200" dirty="0" err="1"/>
              <a:t>JLabel</a:t>
            </a:r>
            <a:r>
              <a:rPr lang="en-US" sz="1200" dirty="0"/>
              <a:t>("MOBILE");</a:t>
            </a:r>
          </a:p>
          <a:p>
            <a:r>
              <a:rPr lang="en-US" sz="1200" dirty="0"/>
              <a:t>    label2.setBounds(20,180,100,20);</a:t>
            </a:r>
          </a:p>
          <a:p>
            <a:r>
              <a:rPr lang="en-US" sz="1200" dirty="0"/>
              <a:t>    add(label2);</a:t>
            </a:r>
          </a:p>
          <a:p>
            <a:r>
              <a:rPr lang="en-US" sz="1200" dirty="0"/>
              <a:t>    </a:t>
            </a:r>
          </a:p>
          <a:p>
            <a:r>
              <a:rPr lang="en-US" sz="1200" dirty="0"/>
              <a:t>    t2=new </a:t>
            </a:r>
            <a:r>
              <a:rPr lang="en-US" sz="1200" dirty="0" err="1"/>
              <a:t>JTextField</a:t>
            </a:r>
            <a:r>
              <a:rPr lang="en-US" sz="1200" dirty="0"/>
              <a:t>();</a:t>
            </a:r>
          </a:p>
          <a:p>
            <a:r>
              <a:rPr lang="en-US" sz="1200" dirty="0"/>
              <a:t>    t2.setBounds(130,180,100,20);</a:t>
            </a:r>
          </a:p>
          <a:p>
            <a:r>
              <a:rPr lang="en-US" sz="1200" dirty="0"/>
              <a:t>    add(t2);</a:t>
            </a:r>
          </a:p>
          <a:p>
            <a:r>
              <a:rPr lang="en-US" sz="1200" dirty="0"/>
              <a:t>     </a:t>
            </a:r>
          </a:p>
          <a:p>
            <a:r>
              <a:rPr lang="en-US" sz="1200" dirty="0"/>
              <a:t>    label3=new </a:t>
            </a:r>
            <a:r>
              <a:rPr lang="en-US" sz="1200" dirty="0" err="1"/>
              <a:t>JLabel</a:t>
            </a:r>
            <a:r>
              <a:rPr lang="en-US" sz="1200" dirty="0"/>
              <a:t>("Gender");</a:t>
            </a:r>
          </a:p>
          <a:p>
            <a:r>
              <a:rPr lang="en-US" sz="1200" dirty="0"/>
              <a:t>    label3.setBounds(20,230,100,20);</a:t>
            </a:r>
          </a:p>
          <a:p>
            <a:r>
              <a:rPr lang="en-US" sz="1200" dirty="0"/>
              <a:t>    add(label3);</a:t>
            </a:r>
          </a:p>
          <a:p>
            <a:r>
              <a:rPr lang="en-US" sz="1200" dirty="0"/>
              <a:t>    </a:t>
            </a:r>
          </a:p>
          <a:p>
            <a:r>
              <a:rPr lang="en-US" sz="1200" dirty="0"/>
              <a:t>    male=new </a:t>
            </a:r>
            <a:r>
              <a:rPr lang="en-US" sz="1200" dirty="0" err="1"/>
              <a:t>JRadioButton</a:t>
            </a:r>
            <a:r>
              <a:rPr lang="en-US" sz="1200" dirty="0"/>
              <a:t>("male");</a:t>
            </a:r>
          </a:p>
          <a:p>
            <a:r>
              <a:rPr lang="en-US" sz="1200" dirty="0"/>
              <a:t>    female=new </a:t>
            </a:r>
            <a:r>
              <a:rPr lang="en-US" sz="1200" dirty="0" err="1"/>
              <a:t>JRadioButton</a:t>
            </a:r>
            <a:r>
              <a:rPr lang="en-US" sz="1200" dirty="0"/>
              <a:t>("female");</a:t>
            </a:r>
          </a:p>
          <a:p>
            <a:r>
              <a:rPr lang="en-US" sz="1200" dirty="0"/>
              <a:t>    </a:t>
            </a:r>
            <a:r>
              <a:rPr lang="en-US" sz="1200" dirty="0" err="1"/>
              <a:t>male.setBounds</a:t>
            </a:r>
            <a:r>
              <a:rPr lang="en-US" sz="1200" dirty="0"/>
              <a:t>(140,230,80,20);</a:t>
            </a:r>
          </a:p>
          <a:p>
            <a:r>
              <a:rPr lang="en-US" sz="1200" dirty="0"/>
              <a:t>    add(male);</a:t>
            </a:r>
          </a:p>
          <a:p>
            <a:r>
              <a:rPr lang="en-US" sz="1200" dirty="0"/>
              <a:t>    </a:t>
            </a:r>
            <a:r>
              <a:rPr lang="en-US" sz="1200" dirty="0" err="1"/>
              <a:t>female.setBounds</a:t>
            </a:r>
            <a:r>
              <a:rPr lang="en-US" sz="1200" dirty="0"/>
              <a:t>(220,230,80,20);</a:t>
            </a:r>
          </a:p>
          <a:p>
            <a:r>
              <a:rPr lang="en-US" sz="1200" dirty="0"/>
              <a:t>    add(female);</a:t>
            </a:r>
          </a:p>
          <a:p>
            <a:r>
              <a:rPr lang="en-US" sz="1200" dirty="0"/>
              <a:t>    </a:t>
            </a:r>
            <a:r>
              <a:rPr lang="en-US" sz="1200" dirty="0" err="1"/>
              <a:t>male.setSelected</a:t>
            </a:r>
            <a:r>
              <a:rPr lang="en-US" sz="1200" dirty="0"/>
              <a:t>(true);</a:t>
            </a:r>
          </a:p>
          <a:p>
            <a:endParaRPr lang="en-US" sz="1200" dirty="0"/>
          </a:p>
          <a:p>
            <a:r>
              <a:rPr lang="en-US" sz="1200" dirty="0"/>
              <a:t>  </a:t>
            </a:r>
            <a:r>
              <a:rPr lang="en-US" sz="1200" dirty="0" err="1"/>
              <a:t>ButtonGroup</a:t>
            </a:r>
            <a:r>
              <a:rPr lang="en-US" sz="1200" dirty="0"/>
              <a:t> gen=new </a:t>
            </a:r>
            <a:r>
              <a:rPr lang="en-US" sz="1200" dirty="0" err="1"/>
              <a:t>ButtonGroup</a:t>
            </a:r>
            <a:r>
              <a:rPr lang="en-US" sz="1200" dirty="0"/>
              <a:t>();</a:t>
            </a:r>
          </a:p>
          <a:p>
            <a:r>
              <a:rPr lang="en-US" sz="1200" dirty="0"/>
              <a:t>    </a:t>
            </a:r>
            <a:r>
              <a:rPr lang="en-US" sz="1200" dirty="0" err="1"/>
              <a:t>gen.add</a:t>
            </a:r>
            <a:r>
              <a:rPr lang="en-US" sz="1200" dirty="0"/>
              <a:t>(male);</a:t>
            </a:r>
          </a:p>
          <a:p>
            <a:r>
              <a:rPr lang="en-US" sz="1200" dirty="0"/>
              <a:t>    </a:t>
            </a:r>
            <a:r>
              <a:rPr lang="en-US" sz="1200" dirty="0" err="1"/>
              <a:t>gen.add</a:t>
            </a:r>
            <a:r>
              <a:rPr lang="en-US" sz="1200" dirty="0"/>
              <a:t>(female);</a:t>
            </a:r>
          </a:p>
          <a:p>
            <a:r>
              <a:rPr lang="en-US" sz="1200" dirty="0"/>
              <a:t>    </a:t>
            </a:r>
          </a:p>
          <a:p>
            <a:r>
              <a:rPr lang="en-US" sz="1200" dirty="0"/>
              <a:t>    label4=new </a:t>
            </a:r>
            <a:r>
              <a:rPr lang="en-US" sz="1200" dirty="0" err="1"/>
              <a:t>JLabel</a:t>
            </a:r>
            <a:r>
              <a:rPr lang="en-US" sz="1200" dirty="0"/>
              <a:t>("DOB");</a:t>
            </a:r>
          </a:p>
          <a:p>
            <a:r>
              <a:rPr lang="en-US" sz="1200" dirty="0"/>
              <a:t>    label4.setBounds(20,280,100,20);</a:t>
            </a:r>
          </a:p>
          <a:p>
            <a:r>
              <a:rPr lang="en-US" sz="1200" dirty="0"/>
              <a:t>    add(label4);</a:t>
            </a:r>
          </a:p>
          <a:p>
            <a:r>
              <a:rPr lang="en-US" sz="1200" dirty="0"/>
              <a:t>    </a:t>
            </a:r>
          </a:p>
          <a:p>
            <a:r>
              <a:rPr lang="en-US" sz="1200" dirty="0"/>
              <a:t>    String days[]={"1","2","3","4","5","6","7","8","9","10","11","12","13","14","15","16","17","18","19","20","21","22","23","24","25","26","27","28","29","30","31"};</a:t>
            </a:r>
          </a:p>
          <a:p>
            <a:r>
              <a:rPr lang="en-US" sz="1200" dirty="0"/>
              <a:t>    String months[]={"JAN","FEB","MARCH","APRIL","MAY","JUNE","JULY","AUGUST","SEPTEMBER","OCTOBER","NOVEMBER","DECEMBER"};</a:t>
            </a:r>
          </a:p>
          <a:p>
            <a:r>
              <a:rPr lang="en-US" sz="1200" dirty="0"/>
              <a:t>    String  years[]={"2023","2022","2021","2020","2019","2018","2017","2016","2015","2014","2013","2012","2011","2010","2009","2008","2007","2006","2005","2004","2003","2002","2001","2000","1999","1998","1997","1996","1995"};   </a:t>
            </a:r>
          </a:p>
          <a:p>
            <a:r>
              <a:rPr lang="en-US" sz="1200" dirty="0"/>
              <a:t> </a:t>
            </a:r>
          </a:p>
        </p:txBody>
      </p:sp>
    </p:spTree>
    <p:extLst>
      <p:ext uri="{BB962C8B-B14F-4D97-AF65-F5344CB8AC3E}">
        <p14:creationId xmlns:p14="http://schemas.microsoft.com/office/powerpoint/2010/main" val="146691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9E95A4-0E58-9E5B-3CDB-372417A3EC57}"/>
              </a:ext>
            </a:extLst>
          </p:cNvPr>
          <p:cNvSpPr txBox="1"/>
          <p:nvPr/>
        </p:nvSpPr>
        <p:spPr>
          <a:xfrm>
            <a:off x="425450" y="698500"/>
            <a:ext cx="6629400" cy="8956298"/>
          </a:xfrm>
          <a:prstGeom prst="rect">
            <a:avLst/>
          </a:prstGeom>
          <a:noFill/>
        </p:spPr>
        <p:txBody>
          <a:bodyPr wrap="square" rtlCol="0">
            <a:spAutoFit/>
          </a:bodyPr>
          <a:lstStyle/>
          <a:p>
            <a:r>
              <a:rPr lang="en-US" sz="1200" dirty="0"/>
              <a:t>day=new </a:t>
            </a:r>
            <a:r>
              <a:rPr lang="en-US" sz="1200" dirty="0" err="1"/>
              <a:t>JComboBox</a:t>
            </a:r>
            <a:r>
              <a:rPr lang="en-US" sz="1200" dirty="0"/>
              <a:t>(days);</a:t>
            </a:r>
          </a:p>
          <a:p>
            <a:r>
              <a:rPr lang="en-US" sz="1200" dirty="0"/>
              <a:t>    month=new </a:t>
            </a:r>
            <a:r>
              <a:rPr lang="en-US" sz="1200" dirty="0" err="1"/>
              <a:t>JComboBox</a:t>
            </a:r>
            <a:r>
              <a:rPr lang="en-US" sz="1200" dirty="0"/>
              <a:t>(months);</a:t>
            </a:r>
          </a:p>
          <a:p>
            <a:r>
              <a:rPr lang="en-US" sz="1200" dirty="0"/>
              <a:t>    year=new </a:t>
            </a:r>
            <a:r>
              <a:rPr lang="en-US" sz="1200" dirty="0" err="1"/>
              <a:t>JComboBox</a:t>
            </a:r>
            <a:r>
              <a:rPr lang="en-US" sz="1200" dirty="0"/>
              <a:t>(years);</a:t>
            </a:r>
          </a:p>
          <a:p>
            <a:r>
              <a:rPr lang="en-US" sz="1200" dirty="0"/>
              <a:t>    </a:t>
            </a:r>
          </a:p>
          <a:p>
            <a:r>
              <a:rPr lang="en-US" sz="1200" dirty="0"/>
              <a:t>    </a:t>
            </a:r>
            <a:r>
              <a:rPr lang="en-US" sz="1200" dirty="0" err="1"/>
              <a:t>day.setBounds</a:t>
            </a:r>
            <a:r>
              <a:rPr lang="en-US" sz="1200" dirty="0"/>
              <a:t>(130,280,50,20);</a:t>
            </a:r>
          </a:p>
          <a:p>
            <a:r>
              <a:rPr lang="en-US" sz="1200" dirty="0"/>
              <a:t>    add(day);</a:t>
            </a:r>
          </a:p>
          <a:p>
            <a:r>
              <a:rPr lang="en-US" sz="1200" dirty="0"/>
              <a:t>    </a:t>
            </a:r>
            <a:r>
              <a:rPr lang="en-US" sz="1200" dirty="0" err="1"/>
              <a:t>month.setBounds</a:t>
            </a:r>
            <a:r>
              <a:rPr lang="en-US" sz="1200" dirty="0"/>
              <a:t>(190,280,90,20);</a:t>
            </a:r>
          </a:p>
          <a:p>
            <a:r>
              <a:rPr lang="en-US" sz="1200" dirty="0"/>
              <a:t>    add(month);</a:t>
            </a:r>
          </a:p>
          <a:p>
            <a:r>
              <a:rPr lang="en-US" sz="1200" dirty="0"/>
              <a:t>    </a:t>
            </a:r>
            <a:r>
              <a:rPr lang="en-US" sz="1200" dirty="0" err="1"/>
              <a:t>year.setBounds</a:t>
            </a:r>
            <a:r>
              <a:rPr lang="en-US" sz="1200" dirty="0"/>
              <a:t>(290,280,70,20);</a:t>
            </a:r>
          </a:p>
          <a:p>
            <a:r>
              <a:rPr lang="en-US" sz="1200" dirty="0"/>
              <a:t>    add(year);</a:t>
            </a:r>
          </a:p>
          <a:p>
            <a:r>
              <a:rPr lang="en-US" sz="1200" dirty="0"/>
              <a:t>    </a:t>
            </a:r>
          </a:p>
          <a:p>
            <a:r>
              <a:rPr lang="en-US" sz="1200" dirty="0"/>
              <a:t>    label5=new </a:t>
            </a:r>
            <a:r>
              <a:rPr lang="en-US" sz="1200" dirty="0" err="1"/>
              <a:t>JLabel</a:t>
            </a:r>
            <a:r>
              <a:rPr lang="en-US" sz="1200" dirty="0"/>
              <a:t>("Address");</a:t>
            </a:r>
          </a:p>
          <a:p>
            <a:r>
              <a:rPr lang="en-US" sz="1200" dirty="0"/>
              <a:t>    label5.setBounds(20,330,100,20);</a:t>
            </a:r>
          </a:p>
          <a:p>
            <a:r>
              <a:rPr lang="en-US" sz="1200" dirty="0"/>
              <a:t>    add(label5);</a:t>
            </a:r>
          </a:p>
          <a:p>
            <a:r>
              <a:rPr lang="en-US" sz="1200" dirty="0"/>
              <a:t>    </a:t>
            </a:r>
          </a:p>
          <a:p>
            <a:r>
              <a:rPr lang="en-US" sz="1200" dirty="0"/>
              <a:t>    ta1=new </a:t>
            </a:r>
            <a:r>
              <a:rPr lang="en-US" sz="1200" dirty="0" err="1"/>
              <a:t>JTextArea</a:t>
            </a:r>
            <a:r>
              <a:rPr lang="en-US" sz="1200" dirty="0"/>
              <a:t>();</a:t>
            </a:r>
          </a:p>
          <a:p>
            <a:r>
              <a:rPr lang="en-US" sz="1200" dirty="0"/>
              <a:t>    ta1.setBounds(130,330,200,50);</a:t>
            </a:r>
          </a:p>
          <a:p>
            <a:r>
              <a:rPr lang="en-US" sz="1200" dirty="0"/>
              <a:t>    add(ta1);</a:t>
            </a:r>
          </a:p>
          <a:p>
            <a:r>
              <a:rPr lang="en-US" sz="1200" dirty="0"/>
              <a:t>    </a:t>
            </a:r>
          </a:p>
          <a:p>
            <a:r>
              <a:rPr lang="en-US" sz="1200" dirty="0"/>
              <a:t>    terms=new </a:t>
            </a:r>
            <a:r>
              <a:rPr lang="en-US" sz="1200" dirty="0" err="1"/>
              <a:t>JCheckBox</a:t>
            </a:r>
            <a:r>
              <a:rPr lang="en-US" sz="1200" dirty="0"/>
              <a:t>("Please Accept terms and Condition");</a:t>
            </a:r>
          </a:p>
          <a:p>
            <a:r>
              <a:rPr lang="en-US" sz="1200" dirty="0"/>
              <a:t>    </a:t>
            </a:r>
            <a:r>
              <a:rPr lang="en-US" sz="1200" dirty="0" err="1"/>
              <a:t>terms.setBounds</a:t>
            </a:r>
            <a:r>
              <a:rPr lang="en-US" sz="1200" dirty="0"/>
              <a:t>(50,400,300,20);</a:t>
            </a:r>
          </a:p>
          <a:p>
            <a:r>
              <a:rPr lang="en-US" sz="1200" dirty="0"/>
              <a:t>    add(terms);    </a:t>
            </a:r>
          </a:p>
          <a:p>
            <a:r>
              <a:rPr lang="en-US" sz="1200" dirty="0"/>
              <a:t>    </a:t>
            </a:r>
          </a:p>
          <a:p>
            <a:r>
              <a:rPr lang="en-US" sz="1200" dirty="0"/>
              <a:t>    submit=new </a:t>
            </a:r>
            <a:r>
              <a:rPr lang="en-US" sz="1200" dirty="0" err="1"/>
              <a:t>JButton</a:t>
            </a:r>
            <a:r>
              <a:rPr lang="en-US" sz="1200" dirty="0"/>
              <a:t>("SUBMIT");</a:t>
            </a:r>
          </a:p>
          <a:p>
            <a:r>
              <a:rPr lang="en-US" sz="1200" dirty="0"/>
              <a:t>    </a:t>
            </a:r>
            <a:r>
              <a:rPr lang="en-US" sz="1200" dirty="0" err="1"/>
              <a:t>submit.setBounds</a:t>
            </a:r>
            <a:r>
              <a:rPr lang="en-US" sz="1200" dirty="0"/>
              <a:t>(150,430,80,20);</a:t>
            </a:r>
          </a:p>
          <a:p>
            <a:r>
              <a:rPr lang="en-US" sz="1200" dirty="0"/>
              <a:t>    add(submit);</a:t>
            </a:r>
          </a:p>
          <a:p>
            <a:r>
              <a:rPr lang="en-US" sz="1200" dirty="0"/>
              <a:t>    </a:t>
            </a:r>
            <a:r>
              <a:rPr lang="en-US" sz="1200" dirty="0" err="1"/>
              <a:t>submit.addActionListener</a:t>
            </a:r>
            <a:r>
              <a:rPr lang="en-US" sz="1200" dirty="0"/>
              <a:t>(this);</a:t>
            </a:r>
          </a:p>
          <a:p>
            <a:r>
              <a:rPr lang="en-US" sz="1200" dirty="0"/>
              <a:t>    </a:t>
            </a:r>
          </a:p>
          <a:p>
            <a:r>
              <a:rPr lang="en-US" sz="1200" dirty="0"/>
              <a:t>    </a:t>
            </a:r>
          </a:p>
          <a:p>
            <a:r>
              <a:rPr lang="en-US" sz="1200" dirty="0"/>
              <a:t>    login=new </a:t>
            </a:r>
            <a:r>
              <a:rPr lang="en-US" sz="1200" dirty="0" err="1"/>
              <a:t>JButton</a:t>
            </a:r>
            <a:r>
              <a:rPr lang="en-US" sz="1200" dirty="0"/>
              <a:t>("LOGIN");</a:t>
            </a:r>
          </a:p>
          <a:p>
            <a:r>
              <a:rPr lang="en-US" sz="1200" dirty="0"/>
              <a:t>    </a:t>
            </a:r>
            <a:r>
              <a:rPr lang="en-US" sz="1200" dirty="0" err="1"/>
              <a:t>login.setBounds</a:t>
            </a:r>
            <a:r>
              <a:rPr lang="en-US" sz="1200" dirty="0"/>
              <a:t>(250,430,80,20);</a:t>
            </a:r>
          </a:p>
          <a:p>
            <a:r>
              <a:rPr lang="en-US" sz="1200" dirty="0"/>
              <a:t>    add(login);</a:t>
            </a:r>
          </a:p>
          <a:p>
            <a:r>
              <a:rPr lang="en-US" sz="1200" dirty="0"/>
              <a:t>    </a:t>
            </a:r>
            <a:r>
              <a:rPr lang="en-US" sz="1200" dirty="0" err="1"/>
              <a:t>login.addActionListener</a:t>
            </a:r>
            <a:r>
              <a:rPr lang="en-US" sz="1200" dirty="0"/>
              <a:t>(this);</a:t>
            </a:r>
          </a:p>
          <a:p>
            <a:r>
              <a:rPr lang="en-US" sz="1200" dirty="0"/>
              <a:t>    </a:t>
            </a:r>
          </a:p>
          <a:p>
            <a:r>
              <a:rPr lang="en-US" sz="1200" dirty="0"/>
              <a:t>    screen=new </a:t>
            </a:r>
            <a:r>
              <a:rPr lang="en-US" sz="1200" dirty="0" err="1"/>
              <a:t>JTextArea</a:t>
            </a:r>
            <a:r>
              <a:rPr lang="en-US" sz="1200" dirty="0"/>
              <a:t>();</a:t>
            </a:r>
          </a:p>
          <a:p>
            <a:r>
              <a:rPr lang="en-US" sz="1200" dirty="0"/>
              <a:t>    </a:t>
            </a:r>
            <a:r>
              <a:rPr lang="en-US" sz="1200" dirty="0" err="1"/>
              <a:t>screen.setBounds</a:t>
            </a:r>
            <a:r>
              <a:rPr lang="en-US" sz="1200" dirty="0"/>
              <a:t>(500,180,300,300);</a:t>
            </a:r>
          </a:p>
          <a:p>
            <a:r>
              <a:rPr lang="en-US" sz="1200" dirty="0"/>
              <a:t>    add(screen);</a:t>
            </a:r>
          </a:p>
          <a:p>
            <a:r>
              <a:rPr lang="en-US" sz="1200" dirty="0"/>
              <a:t>    </a:t>
            </a:r>
            <a:r>
              <a:rPr lang="en-US" sz="1200" dirty="0" err="1"/>
              <a:t>screen.setEditable</a:t>
            </a:r>
            <a:r>
              <a:rPr lang="en-US" sz="1200" dirty="0"/>
              <a:t>(false);</a:t>
            </a:r>
          </a:p>
          <a:p>
            <a:r>
              <a:rPr lang="en-US" sz="1200" dirty="0"/>
              <a:t>    </a:t>
            </a:r>
          </a:p>
          <a:p>
            <a:r>
              <a:rPr lang="en-US" sz="1200" dirty="0"/>
              <a:t>    msg=new </a:t>
            </a:r>
            <a:r>
              <a:rPr lang="en-US" sz="1200" dirty="0" err="1"/>
              <a:t>JLabel</a:t>
            </a:r>
            <a:r>
              <a:rPr lang="en-US" sz="1200" dirty="0"/>
              <a:t>("");</a:t>
            </a:r>
          </a:p>
          <a:p>
            <a:r>
              <a:rPr lang="en-US" sz="1200" dirty="0"/>
              <a:t>    </a:t>
            </a:r>
            <a:r>
              <a:rPr lang="en-US" sz="1200" dirty="0" err="1"/>
              <a:t>msg.setBounds</a:t>
            </a:r>
            <a:r>
              <a:rPr lang="en-US" sz="1200" dirty="0"/>
              <a:t>(20,480,250,20);</a:t>
            </a:r>
          </a:p>
          <a:p>
            <a:r>
              <a:rPr lang="en-US" sz="1200" dirty="0"/>
              <a:t>    add(msg);</a:t>
            </a:r>
          </a:p>
          <a:p>
            <a:r>
              <a:rPr lang="en-US" sz="1200" dirty="0"/>
              <a:t>    </a:t>
            </a:r>
          </a:p>
          <a:p>
            <a:r>
              <a:rPr lang="en-US" sz="1200" dirty="0"/>
              <a:t>    </a:t>
            </a:r>
            <a:r>
              <a:rPr lang="en-US" sz="1200" dirty="0" err="1"/>
              <a:t>setVisible</a:t>
            </a:r>
            <a:r>
              <a:rPr lang="en-US" sz="1200" dirty="0"/>
              <a:t>(true);</a:t>
            </a:r>
          </a:p>
          <a:p>
            <a:r>
              <a:rPr lang="en-US" sz="1200" dirty="0"/>
              <a:t>    }</a:t>
            </a:r>
          </a:p>
          <a:p>
            <a:r>
              <a:rPr lang="en-US" sz="1200" dirty="0"/>
              <a:t>    public void </a:t>
            </a:r>
            <a:r>
              <a:rPr lang="en-US" sz="1200" dirty="0" err="1"/>
              <a:t>actionPerformed</a:t>
            </a:r>
            <a:r>
              <a:rPr lang="en-US" sz="1200" dirty="0"/>
              <a:t>(</a:t>
            </a:r>
            <a:r>
              <a:rPr lang="en-US" sz="1200" dirty="0" err="1"/>
              <a:t>ActionEvent</a:t>
            </a:r>
            <a:r>
              <a:rPr lang="en-US" sz="1200" dirty="0"/>
              <a:t> e)</a:t>
            </a:r>
          </a:p>
          <a:p>
            <a:r>
              <a:rPr lang="en-US" sz="1200" dirty="0"/>
              <a:t>    {</a:t>
            </a:r>
          </a:p>
          <a:p>
            <a:r>
              <a:rPr lang="en-US" sz="1200" dirty="0"/>
              <a:t> </a:t>
            </a:r>
          </a:p>
        </p:txBody>
      </p:sp>
    </p:spTree>
    <p:extLst>
      <p:ext uri="{BB962C8B-B14F-4D97-AF65-F5344CB8AC3E}">
        <p14:creationId xmlns:p14="http://schemas.microsoft.com/office/powerpoint/2010/main" val="8409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26CC9-5212-7B22-F8A4-7EB27F74271F}"/>
              </a:ext>
            </a:extLst>
          </p:cNvPr>
          <p:cNvSpPr txBox="1"/>
          <p:nvPr/>
        </p:nvSpPr>
        <p:spPr>
          <a:xfrm>
            <a:off x="501650" y="469900"/>
            <a:ext cx="6400800" cy="10618291"/>
          </a:xfrm>
          <a:prstGeom prst="rect">
            <a:avLst/>
          </a:prstGeom>
          <a:noFill/>
        </p:spPr>
        <p:txBody>
          <a:bodyPr wrap="square" rtlCol="0">
            <a:spAutoFit/>
          </a:bodyPr>
          <a:lstStyle/>
          <a:p>
            <a:r>
              <a:rPr lang="en-US" sz="1200" dirty="0"/>
              <a:t>if(</a:t>
            </a:r>
            <a:r>
              <a:rPr lang="en-US" sz="1200" dirty="0" err="1"/>
              <a:t>e.getSource</a:t>
            </a:r>
            <a:r>
              <a:rPr lang="en-US" sz="1200" dirty="0"/>
              <a:t>()==submit) // IT REGISTER STUDENT IF WE CLICK SUBMIT BUTTON</a:t>
            </a:r>
          </a:p>
          <a:p>
            <a:r>
              <a:rPr lang="en-US" sz="1200" dirty="0"/>
              <a:t>        {</a:t>
            </a:r>
          </a:p>
          <a:p>
            <a:r>
              <a:rPr lang="en-US" sz="1200" dirty="0"/>
              <a:t>                if(</a:t>
            </a:r>
            <a:r>
              <a:rPr lang="en-US" sz="1200" dirty="0" err="1"/>
              <a:t>terms.isSelected</a:t>
            </a:r>
            <a:r>
              <a:rPr lang="en-US" sz="1200" dirty="0"/>
              <a:t>())</a:t>
            </a:r>
          </a:p>
          <a:p>
            <a:r>
              <a:rPr lang="en-US" sz="1200" dirty="0"/>
              <a:t>                {</a:t>
            </a:r>
          </a:p>
          <a:p>
            <a:r>
              <a:rPr lang="en-US" sz="1200" dirty="0"/>
              <a:t>                </a:t>
            </a:r>
          </a:p>
          <a:p>
            <a:r>
              <a:rPr lang="en-US" sz="1200" dirty="0"/>
              <a:t>                    String name=t1.getText();</a:t>
            </a:r>
          </a:p>
          <a:p>
            <a:r>
              <a:rPr lang="en-US" sz="1200" dirty="0"/>
              <a:t>                    int len1 = </a:t>
            </a:r>
            <a:r>
              <a:rPr lang="en-US" sz="1200" dirty="0" err="1"/>
              <a:t>name.length</a:t>
            </a:r>
            <a:r>
              <a:rPr lang="en-US" sz="1200" dirty="0"/>
              <a:t>();</a:t>
            </a:r>
          </a:p>
          <a:p>
            <a:r>
              <a:rPr lang="en-US" sz="1200" dirty="0"/>
              <a:t>                    String id=t3.getText();</a:t>
            </a:r>
          </a:p>
          <a:p>
            <a:r>
              <a:rPr lang="en-US" sz="1200" dirty="0"/>
              <a:t>                    int len3=</a:t>
            </a:r>
            <a:r>
              <a:rPr lang="en-US" sz="1200" dirty="0" err="1"/>
              <a:t>id.length</a:t>
            </a:r>
            <a:r>
              <a:rPr lang="en-US" sz="1200" dirty="0"/>
              <a:t>();</a:t>
            </a:r>
          </a:p>
          <a:p>
            <a:r>
              <a:rPr lang="en-US" sz="1200" dirty="0"/>
              <a:t>                    String mobile=t2.getText();</a:t>
            </a:r>
          </a:p>
          <a:p>
            <a:r>
              <a:rPr lang="en-US" sz="1200" dirty="0"/>
              <a:t>                    int </a:t>
            </a:r>
            <a:r>
              <a:rPr lang="en-US" sz="1200" dirty="0" err="1"/>
              <a:t>len</a:t>
            </a:r>
            <a:r>
              <a:rPr lang="en-US" sz="1200" dirty="0"/>
              <a:t> = </a:t>
            </a:r>
            <a:r>
              <a:rPr lang="en-US" sz="1200" dirty="0" err="1"/>
              <a:t>mobile.length</a:t>
            </a:r>
            <a:r>
              <a:rPr lang="en-US" sz="1200" dirty="0"/>
              <a:t>();</a:t>
            </a:r>
          </a:p>
          <a:p>
            <a:r>
              <a:rPr lang="en-US" sz="1200" dirty="0"/>
              <a:t>                    String gender="male";</a:t>
            </a:r>
          </a:p>
          <a:p>
            <a:r>
              <a:rPr lang="en-US" sz="1200" dirty="0"/>
              <a:t>                    if(</a:t>
            </a:r>
            <a:r>
              <a:rPr lang="en-US" sz="1200" dirty="0" err="1"/>
              <a:t>female.isSelected</a:t>
            </a:r>
            <a:r>
              <a:rPr lang="en-US" sz="1200" dirty="0"/>
              <a:t>()){</a:t>
            </a:r>
          </a:p>
          <a:p>
            <a:r>
              <a:rPr lang="en-US" sz="1200" dirty="0"/>
              <a:t>                    gender="female";}</a:t>
            </a:r>
          </a:p>
          <a:p>
            <a:r>
              <a:rPr lang="en-US" sz="1200" dirty="0"/>
              <a:t>                    String dob=</a:t>
            </a:r>
            <a:r>
              <a:rPr lang="en-US" sz="1200" dirty="0" err="1"/>
              <a:t>day.getSelectedItem</a:t>
            </a:r>
            <a:r>
              <a:rPr lang="en-US" sz="1200" dirty="0"/>
              <a:t>()+" "+</a:t>
            </a:r>
            <a:r>
              <a:rPr lang="en-US" sz="1200" dirty="0" err="1"/>
              <a:t>month.getSelectedItem</a:t>
            </a:r>
            <a:r>
              <a:rPr lang="en-US" sz="1200" dirty="0"/>
              <a:t>()+" "+</a:t>
            </a:r>
            <a:r>
              <a:rPr lang="en-US" sz="1200" dirty="0" err="1"/>
              <a:t>year.getSelectedItem</a:t>
            </a:r>
            <a:r>
              <a:rPr lang="en-US" sz="1200" dirty="0"/>
              <a:t>();</a:t>
            </a:r>
          </a:p>
          <a:p>
            <a:r>
              <a:rPr lang="en-US" sz="1200" dirty="0"/>
              <a:t>                    String address=ta1.getText();</a:t>
            </a:r>
          </a:p>
          <a:p>
            <a:r>
              <a:rPr lang="en-US" sz="1200" dirty="0"/>
              <a:t>                    int len2 = </a:t>
            </a:r>
            <a:r>
              <a:rPr lang="en-US" sz="1200" dirty="0" err="1"/>
              <a:t>address.length</a:t>
            </a:r>
            <a:r>
              <a:rPr lang="en-US" sz="1200" dirty="0"/>
              <a:t>();</a:t>
            </a:r>
          </a:p>
          <a:p>
            <a:r>
              <a:rPr lang="en-US" sz="1200" dirty="0"/>
              <a:t>                    if(</a:t>
            </a:r>
            <a:r>
              <a:rPr lang="en-US" sz="1200" dirty="0" err="1"/>
              <a:t>len</a:t>
            </a:r>
            <a:r>
              <a:rPr lang="en-US" sz="1200" dirty="0"/>
              <a:t>!=10){</a:t>
            </a:r>
            <a:r>
              <a:rPr lang="en-US" sz="1200" dirty="0" err="1"/>
              <a:t>msg.setText</a:t>
            </a:r>
            <a:r>
              <a:rPr lang="en-US" sz="1200" dirty="0"/>
              <a:t>("ENTER CORRECT MOBILE NUMBER");}</a:t>
            </a:r>
          </a:p>
          <a:p>
            <a:r>
              <a:rPr lang="en-US" sz="1200" dirty="0"/>
              <a:t>                    else if(len1==0){</a:t>
            </a:r>
            <a:r>
              <a:rPr lang="en-US" sz="1200" dirty="0" err="1"/>
              <a:t>msg.setText</a:t>
            </a:r>
            <a:r>
              <a:rPr lang="en-US" sz="1200" dirty="0"/>
              <a:t>("ENTER NAME");}</a:t>
            </a:r>
          </a:p>
          <a:p>
            <a:r>
              <a:rPr lang="en-US" sz="1200" dirty="0"/>
              <a:t>                    else if(len2==0){</a:t>
            </a:r>
            <a:r>
              <a:rPr lang="en-US" sz="1200" dirty="0" err="1"/>
              <a:t>msg.setText</a:t>
            </a:r>
            <a:r>
              <a:rPr lang="en-US" sz="1200" dirty="0"/>
              <a:t>("ENTER ADDRESS");}</a:t>
            </a:r>
          </a:p>
          <a:p>
            <a:r>
              <a:rPr lang="en-US" sz="1200" dirty="0"/>
              <a:t>                    else if(len3!=10){</a:t>
            </a:r>
            <a:r>
              <a:rPr lang="en-US" sz="1200" dirty="0" err="1"/>
              <a:t>msg.setText</a:t>
            </a:r>
            <a:r>
              <a:rPr lang="en-US" sz="1200" dirty="0"/>
              <a:t>("ENTER CORRECT STUDENT ID");}</a:t>
            </a:r>
          </a:p>
          <a:p>
            <a:r>
              <a:rPr lang="en-US" sz="1200" dirty="0"/>
              <a:t>                    else {</a:t>
            </a:r>
          </a:p>
          <a:p>
            <a:r>
              <a:rPr lang="en-US" sz="1200" dirty="0"/>
              <a:t>                            if(</a:t>
            </a:r>
            <a:r>
              <a:rPr lang="en-US" sz="1200" dirty="0" err="1"/>
              <a:t>mobile.matches</a:t>
            </a:r>
            <a:r>
              <a:rPr lang="en-US" sz="1200" dirty="0"/>
              <a:t>("\\d+") &amp;&amp; </a:t>
            </a:r>
            <a:r>
              <a:rPr lang="en-US" sz="1200" dirty="0" err="1"/>
              <a:t>onlyLettersSpaces</a:t>
            </a:r>
            <a:r>
              <a:rPr lang="en-US" sz="1200" dirty="0"/>
              <a:t>(name) &amp;&amp; </a:t>
            </a:r>
            <a:r>
              <a:rPr lang="en-US" sz="1200" dirty="0" err="1"/>
              <a:t>id.matches</a:t>
            </a:r>
            <a:r>
              <a:rPr lang="en-US" sz="1200" dirty="0"/>
              <a:t>("\\d+"))//THIS CHECK IF NUMBER ,NAME AND STUDENT ID HAS CORRECT VALUE</a:t>
            </a:r>
          </a:p>
          <a:p>
            <a:r>
              <a:rPr lang="en-US" sz="1200" dirty="0"/>
              <a:t>                            {   </a:t>
            </a:r>
          </a:p>
          <a:p>
            <a:r>
              <a:rPr lang="en-US" sz="1200" dirty="0"/>
              <a:t>                                 try{</a:t>
            </a:r>
          </a:p>
          <a:p>
            <a:r>
              <a:rPr lang="en-US" sz="1200" dirty="0"/>
              <a:t>                                        Connection conn= </a:t>
            </a:r>
            <a:r>
              <a:rPr lang="en-US" sz="1200" dirty="0" err="1"/>
              <a:t>DriverManager.getConnection</a:t>
            </a:r>
            <a:r>
              <a:rPr lang="en-US" sz="1200" dirty="0"/>
              <a:t>("</a:t>
            </a:r>
            <a:r>
              <a:rPr lang="en-US" sz="1200" dirty="0" err="1"/>
              <a:t>jdbc:mysql</a:t>
            </a:r>
            <a:r>
              <a:rPr lang="en-US" sz="1200" dirty="0"/>
              <a:t>://localhost:3306/</a:t>
            </a:r>
            <a:r>
              <a:rPr lang="en-US" sz="1200" dirty="0" err="1"/>
              <a:t>pracdb</a:t>
            </a:r>
            <a:r>
              <a:rPr lang="en-US" sz="1200" dirty="0"/>
              <a:t>", "root", "prateek@123");</a:t>
            </a:r>
          </a:p>
          <a:p>
            <a:r>
              <a:rPr lang="en-US" sz="1200" dirty="0"/>
              <a:t>                                        String </a:t>
            </a:r>
            <a:r>
              <a:rPr lang="en-US" sz="1200" dirty="0" err="1"/>
              <a:t>sql</a:t>
            </a:r>
            <a:r>
              <a:rPr lang="en-US" sz="1200" dirty="0"/>
              <a:t> = "insert into info(</a:t>
            </a:r>
            <a:r>
              <a:rPr lang="en-US" sz="1200" dirty="0" err="1"/>
              <a:t>ID,Name,number</a:t>
            </a:r>
            <a:r>
              <a:rPr lang="en-US" sz="1200" dirty="0"/>
              <a:t>, gender, dob, address) values(?,?,?,?,?,?)";</a:t>
            </a:r>
          </a:p>
          <a:p>
            <a:r>
              <a:rPr lang="en-US" sz="1200" dirty="0"/>
              <a:t>                                        </a:t>
            </a:r>
            <a:r>
              <a:rPr lang="en-US" sz="1200" dirty="0" err="1"/>
              <a:t>PreparedStatement</a:t>
            </a:r>
            <a:r>
              <a:rPr lang="en-US" sz="1200" dirty="0"/>
              <a:t> </a:t>
            </a:r>
            <a:r>
              <a:rPr lang="en-US" sz="1200" dirty="0" err="1"/>
              <a:t>pstmt</a:t>
            </a:r>
            <a:r>
              <a:rPr lang="en-US" sz="1200" dirty="0"/>
              <a:t> = </a:t>
            </a:r>
            <a:r>
              <a:rPr lang="en-US" sz="1200" dirty="0" err="1"/>
              <a:t>conn.prepareStatement</a:t>
            </a:r>
            <a:r>
              <a:rPr lang="en-US" sz="1200" dirty="0"/>
              <a:t>(</a:t>
            </a:r>
            <a:r>
              <a:rPr lang="en-US" sz="1200" dirty="0" err="1"/>
              <a:t>sql</a:t>
            </a:r>
            <a:r>
              <a:rPr lang="en-US" sz="1200" dirty="0"/>
              <a:t>);</a:t>
            </a:r>
          </a:p>
          <a:p>
            <a:r>
              <a:rPr lang="en-US" sz="1200" dirty="0"/>
              <a:t>                        </a:t>
            </a:r>
          </a:p>
          <a:p>
            <a:r>
              <a:rPr lang="en-US" sz="1200" dirty="0"/>
              <a:t>                                        </a:t>
            </a:r>
            <a:r>
              <a:rPr lang="en-US" sz="1200" dirty="0" err="1"/>
              <a:t>pstmt.setString</a:t>
            </a:r>
            <a:r>
              <a:rPr lang="en-US" sz="1200" dirty="0"/>
              <a:t>(1, id);</a:t>
            </a:r>
          </a:p>
          <a:p>
            <a:r>
              <a:rPr lang="en-US" sz="1200" dirty="0"/>
              <a:t>                                        </a:t>
            </a:r>
            <a:r>
              <a:rPr lang="en-US" sz="1200" dirty="0" err="1"/>
              <a:t>pstmt.setString</a:t>
            </a:r>
            <a:r>
              <a:rPr lang="en-US" sz="1200" dirty="0"/>
              <a:t>(2, name);</a:t>
            </a:r>
          </a:p>
          <a:p>
            <a:r>
              <a:rPr lang="en-US" sz="1200" dirty="0"/>
              <a:t>                                        </a:t>
            </a:r>
            <a:r>
              <a:rPr lang="en-US" sz="1200" dirty="0" err="1"/>
              <a:t>pstmt.setString</a:t>
            </a:r>
            <a:r>
              <a:rPr lang="en-US" sz="1200" dirty="0"/>
              <a:t>(3, mobile);</a:t>
            </a:r>
          </a:p>
          <a:p>
            <a:r>
              <a:rPr lang="en-US" sz="1200" dirty="0"/>
              <a:t>                                        </a:t>
            </a:r>
            <a:r>
              <a:rPr lang="en-US" sz="1200" dirty="0" err="1"/>
              <a:t>pstmt.setString</a:t>
            </a:r>
            <a:r>
              <a:rPr lang="en-US" sz="1200" dirty="0"/>
              <a:t>(4, gender);</a:t>
            </a:r>
          </a:p>
          <a:p>
            <a:r>
              <a:rPr lang="en-US" sz="1200" dirty="0"/>
              <a:t>                                        </a:t>
            </a:r>
            <a:r>
              <a:rPr lang="en-US" sz="1200" dirty="0" err="1"/>
              <a:t>pstmt.setString</a:t>
            </a:r>
            <a:r>
              <a:rPr lang="en-US" sz="1200" dirty="0"/>
              <a:t>(5, dob);</a:t>
            </a:r>
          </a:p>
          <a:p>
            <a:r>
              <a:rPr lang="en-US" sz="1200" dirty="0"/>
              <a:t>                                        </a:t>
            </a:r>
            <a:r>
              <a:rPr lang="en-US" sz="1200" dirty="0" err="1"/>
              <a:t>pstmt.setString</a:t>
            </a:r>
            <a:r>
              <a:rPr lang="en-US" sz="1200" dirty="0"/>
              <a:t>(6, address);</a:t>
            </a:r>
          </a:p>
          <a:p>
            <a:r>
              <a:rPr lang="en-US" sz="1200" dirty="0"/>
              <a:t>                        </a:t>
            </a:r>
          </a:p>
          <a:p>
            <a:r>
              <a:rPr lang="en-US" sz="1200" dirty="0"/>
              <a:t>                                        int </a:t>
            </a:r>
            <a:r>
              <a:rPr lang="en-US" sz="1200" dirty="0" err="1"/>
              <a:t>i</a:t>
            </a:r>
            <a:r>
              <a:rPr lang="en-US" sz="1200" dirty="0"/>
              <a:t> = </a:t>
            </a:r>
            <a:r>
              <a:rPr lang="en-US" sz="1200" dirty="0" err="1"/>
              <a:t>pstmt.executeUpdate</a:t>
            </a:r>
            <a:r>
              <a:rPr lang="en-US" sz="1200" dirty="0"/>
              <a:t>();</a:t>
            </a:r>
          </a:p>
          <a:p>
            <a:r>
              <a:rPr lang="en-US" sz="1200" dirty="0"/>
              <a:t>                                        if(</a:t>
            </a:r>
            <a:r>
              <a:rPr lang="en-US" sz="1200" dirty="0" err="1"/>
              <a:t>i</a:t>
            </a:r>
            <a:r>
              <a:rPr lang="en-US" sz="1200" dirty="0"/>
              <a:t> == 1){</a:t>
            </a:r>
          </a:p>
          <a:p>
            <a:r>
              <a:rPr lang="en-US" sz="1200" dirty="0"/>
              <a:t>                                        </a:t>
            </a:r>
            <a:r>
              <a:rPr lang="en-US" sz="1200" dirty="0" err="1"/>
              <a:t>JOptionPane.showMessageDialog</a:t>
            </a:r>
            <a:r>
              <a:rPr lang="en-US" sz="1200" dirty="0"/>
              <a:t>(null, "</a:t>
            </a:r>
            <a:r>
              <a:rPr lang="en-US" sz="1200" dirty="0" err="1"/>
              <a:t>Successfull</a:t>
            </a:r>
            <a:r>
              <a:rPr lang="en-US" sz="1200" dirty="0"/>
              <a:t>");</a:t>
            </a:r>
          </a:p>
          <a:p>
            <a:r>
              <a:rPr lang="en-US" sz="1200" dirty="0"/>
              <a:t>                                        </a:t>
            </a:r>
            <a:r>
              <a:rPr lang="en-US" sz="1200" dirty="0" err="1"/>
              <a:t>msg.setText</a:t>
            </a:r>
            <a:r>
              <a:rPr lang="en-US" sz="1200" dirty="0"/>
              <a:t>("Registration </a:t>
            </a:r>
            <a:r>
              <a:rPr lang="en-US" sz="1200" dirty="0" err="1"/>
              <a:t>Successfull</a:t>
            </a:r>
            <a:r>
              <a:rPr lang="en-US" sz="1200" dirty="0"/>
              <a:t>");</a:t>
            </a:r>
          </a:p>
          <a:p>
            <a:r>
              <a:rPr lang="en-US" sz="1200" dirty="0"/>
              <a:t>                                        }else{</a:t>
            </a:r>
          </a:p>
          <a:p>
            <a:r>
              <a:rPr lang="en-US" sz="1200" dirty="0"/>
              <a:t>                                        </a:t>
            </a:r>
            <a:r>
              <a:rPr lang="en-US" sz="1200" dirty="0" err="1"/>
              <a:t>JOptionPane.showMessageDialog</a:t>
            </a:r>
            <a:r>
              <a:rPr lang="en-US" sz="1200" dirty="0"/>
              <a:t>(null, "Error Connecting... ");}</a:t>
            </a:r>
          </a:p>
          <a:p>
            <a:r>
              <a:rPr lang="en-US" sz="1200" dirty="0"/>
              <a:t>                                    }</a:t>
            </a:r>
          </a:p>
          <a:p>
            <a:r>
              <a:rPr lang="en-US" sz="1200" dirty="0"/>
              <a:t>                                    catch(Exception q){</a:t>
            </a:r>
          </a:p>
          <a:p>
            <a:r>
              <a:rPr lang="en-US" sz="1200" dirty="0"/>
              <a:t>                                     </a:t>
            </a:r>
            <a:r>
              <a:rPr lang="en-US" sz="1200" dirty="0" err="1"/>
              <a:t>JOptionPane.showMessageDialog</a:t>
            </a:r>
            <a:r>
              <a:rPr lang="en-US" sz="1200" dirty="0"/>
              <a:t>(null, "Error Connecting... " + q);}</a:t>
            </a:r>
          </a:p>
          <a:p>
            <a:r>
              <a:rPr lang="en-US" sz="1200" dirty="0"/>
              <a:t>                                 </a:t>
            </a:r>
          </a:p>
          <a:p>
            <a:r>
              <a:rPr lang="en-US" sz="1200" dirty="0"/>
              <a:t>                             </a:t>
            </a:r>
            <a:r>
              <a:rPr lang="en-US" sz="1200" dirty="0" err="1"/>
              <a:t>screen.setText</a:t>
            </a:r>
            <a:r>
              <a:rPr lang="en-US" sz="1200" dirty="0"/>
              <a:t>("name: "+name+"\</a:t>
            </a:r>
            <a:r>
              <a:rPr lang="en-US" sz="1200" dirty="0" err="1"/>
              <a:t>n"+"Student</a:t>
            </a:r>
            <a:r>
              <a:rPr lang="en-US" sz="1200" dirty="0"/>
              <a:t> ID: "+id+"\</a:t>
            </a:r>
            <a:r>
              <a:rPr lang="en-US" sz="1200" dirty="0" err="1"/>
              <a:t>n"+"Mobile</a:t>
            </a:r>
            <a:r>
              <a:rPr lang="en-US" sz="1200" dirty="0"/>
              <a:t>: " +mobile+"\</a:t>
            </a:r>
            <a:r>
              <a:rPr lang="en-US" sz="1200" dirty="0" err="1"/>
              <a:t>n"+"gender</a:t>
            </a:r>
            <a:r>
              <a:rPr lang="en-US" sz="1200" dirty="0"/>
              <a:t>: "+gender+"\</a:t>
            </a:r>
            <a:r>
              <a:rPr lang="en-US" sz="1200" dirty="0" err="1"/>
              <a:t>n"+"DOB</a:t>
            </a:r>
            <a:r>
              <a:rPr lang="en-US" sz="1200" dirty="0"/>
              <a:t>: "+dob+"\</a:t>
            </a:r>
            <a:r>
              <a:rPr lang="en-US" sz="1200" dirty="0" err="1"/>
              <a:t>n"+"address</a:t>
            </a:r>
            <a:r>
              <a:rPr lang="en-US" sz="1200" dirty="0"/>
              <a:t>: "+address);</a:t>
            </a:r>
          </a:p>
          <a:p>
            <a:r>
              <a:rPr lang="en-US" sz="1200" dirty="0"/>
              <a:t>                            }</a:t>
            </a:r>
          </a:p>
          <a:p>
            <a:r>
              <a:rPr lang="en-US" sz="1200" dirty="0"/>
              <a:t>                            else{</a:t>
            </a:r>
            <a:r>
              <a:rPr lang="en-US" sz="1200" dirty="0" err="1"/>
              <a:t>msg.setText</a:t>
            </a:r>
            <a:r>
              <a:rPr lang="en-US" sz="1200" dirty="0"/>
              <a:t>("ENTER CORRECT VALUE IN FIELDS ");}</a:t>
            </a:r>
          </a:p>
          <a:p>
            <a:r>
              <a:rPr lang="en-US" sz="1200" dirty="0"/>
              <a:t>                        }</a:t>
            </a:r>
          </a:p>
          <a:p>
            <a:r>
              <a:rPr lang="en-US" sz="1200" dirty="0"/>
              <a:t>                </a:t>
            </a:r>
          </a:p>
          <a:p>
            <a:r>
              <a:rPr lang="en-US" sz="1200" dirty="0"/>
              <a:t> </a:t>
            </a:r>
          </a:p>
        </p:txBody>
      </p:sp>
    </p:spTree>
    <p:extLst>
      <p:ext uri="{BB962C8B-B14F-4D97-AF65-F5344CB8AC3E}">
        <p14:creationId xmlns:p14="http://schemas.microsoft.com/office/powerpoint/2010/main" val="415029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379977-DC54-5797-B635-CF908B759F7D}"/>
              </a:ext>
            </a:extLst>
          </p:cNvPr>
          <p:cNvSpPr txBox="1"/>
          <p:nvPr/>
        </p:nvSpPr>
        <p:spPr>
          <a:xfrm>
            <a:off x="501650" y="698500"/>
            <a:ext cx="6553200" cy="10679847"/>
          </a:xfrm>
          <a:prstGeom prst="rect">
            <a:avLst/>
          </a:prstGeom>
          <a:noFill/>
        </p:spPr>
        <p:txBody>
          <a:bodyPr wrap="square" rtlCol="0">
            <a:spAutoFit/>
          </a:bodyPr>
          <a:lstStyle/>
          <a:p>
            <a:r>
              <a:rPr lang="en-US" sz="1200" dirty="0"/>
              <a:t> }</a:t>
            </a:r>
          </a:p>
          <a:p>
            <a:r>
              <a:rPr lang="en-US" sz="1200" dirty="0"/>
              <a:t>                else{</a:t>
            </a:r>
          </a:p>
          <a:p>
            <a:r>
              <a:rPr lang="en-US" sz="1200" dirty="0"/>
              <a:t>                   </a:t>
            </a:r>
            <a:r>
              <a:rPr lang="en-US" sz="1200" dirty="0" err="1"/>
              <a:t>msg.setText</a:t>
            </a:r>
            <a:r>
              <a:rPr lang="en-US" sz="1200" dirty="0"/>
              <a:t>("Accept Terms and </a:t>
            </a:r>
            <a:r>
              <a:rPr lang="en-US" sz="1200" dirty="0" err="1"/>
              <a:t>Conditoin</a:t>
            </a:r>
            <a:r>
              <a:rPr lang="en-US" sz="1200" dirty="0"/>
              <a:t>");</a:t>
            </a:r>
          </a:p>
          <a:p>
            <a:r>
              <a:rPr lang="en-US" sz="1200" dirty="0"/>
              <a:t>                   </a:t>
            </a:r>
            <a:r>
              <a:rPr lang="en-US" sz="1200" dirty="0" err="1"/>
              <a:t>screen.setText</a:t>
            </a:r>
            <a:r>
              <a:rPr lang="en-US" sz="1200" dirty="0"/>
              <a:t>("");}</a:t>
            </a:r>
          </a:p>
          <a:p>
            <a:r>
              <a:rPr lang="en-US" sz="1200" dirty="0"/>
              <a:t>             </a:t>
            </a:r>
          </a:p>
          <a:p>
            <a:r>
              <a:rPr lang="en-US" sz="1200" dirty="0"/>
              <a:t>        }</a:t>
            </a:r>
          </a:p>
          <a:p>
            <a:r>
              <a:rPr lang="en-US" sz="1200" dirty="0"/>
              <a:t>        else if(</a:t>
            </a:r>
            <a:r>
              <a:rPr lang="en-US" sz="1200" dirty="0" err="1"/>
              <a:t>e.getSource</a:t>
            </a:r>
            <a:r>
              <a:rPr lang="en-US" sz="1200" dirty="0"/>
              <a:t>()==login) // WERE CREATING ANOTHER FRAME FOR VIEW BUTTON</a:t>
            </a:r>
          </a:p>
          <a:p>
            <a:r>
              <a:rPr lang="en-US" sz="1200" dirty="0"/>
              <a:t>        {</a:t>
            </a:r>
          </a:p>
          <a:p>
            <a:r>
              <a:rPr lang="en-US" sz="1200" dirty="0"/>
              <a:t>           MyFrame2 f2= new MyFrame2();</a:t>
            </a:r>
          </a:p>
          <a:p>
            <a:r>
              <a:rPr lang="en-US" sz="1200" dirty="0"/>
              <a:t>            </a:t>
            </a:r>
          </a:p>
          <a:p>
            <a:r>
              <a:rPr lang="en-US" sz="1200" dirty="0"/>
              <a:t>        }</a:t>
            </a:r>
          </a:p>
          <a:p>
            <a:r>
              <a:rPr lang="en-US" sz="1200" dirty="0"/>
              <a:t>        </a:t>
            </a:r>
          </a:p>
          <a:p>
            <a:r>
              <a:rPr lang="en-US" sz="1200" dirty="0"/>
              <a:t>    }</a:t>
            </a:r>
          </a:p>
          <a:p>
            <a:r>
              <a:rPr lang="en-US" sz="1200" dirty="0"/>
              <a:t>        //THIS FUNC IS FOR CHECK NAME HAS ONLY ALPHABET AND SPACES</a:t>
            </a:r>
          </a:p>
          <a:p>
            <a:r>
              <a:rPr lang="en-US" sz="1200" dirty="0"/>
              <a:t>        public static </a:t>
            </a:r>
            <a:r>
              <a:rPr lang="en-US" sz="1200" dirty="0" err="1"/>
              <a:t>boolean</a:t>
            </a:r>
            <a:r>
              <a:rPr lang="en-US" sz="1200" dirty="0"/>
              <a:t> </a:t>
            </a:r>
            <a:r>
              <a:rPr lang="en-US" sz="1200" dirty="0" err="1"/>
              <a:t>onlyLettersSpaces</a:t>
            </a:r>
            <a:r>
              <a:rPr lang="en-US" sz="1200" dirty="0"/>
              <a:t>(String name)</a:t>
            </a:r>
          </a:p>
          <a:p>
            <a:r>
              <a:rPr lang="en-US" sz="1200" dirty="0"/>
              <a:t>        {</a:t>
            </a:r>
          </a:p>
          <a:p>
            <a:r>
              <a:rPr lang="en-US" sz="1200" dirty="0"/>
              <a:t>            for(int </a:t>
            </a:r>
            <a:r>
              <a:rPr lang="en-US" sz="1200" dirty="0" err="1"/>
              <a:t>i</a:t>
            </a:r>
            <a:r>
              <a:rPr lang="en-US" sz="1200" dirty="0"/>
              <a:t>=0;i&lt;</a:t>
            </a:r>
            <a:r>
              <a:rPr lang="en-US" sz="1200" dirty="0" err="1"/>
              <a:t>name.length</a:t>
            </a:r>
            <a:r>
              <a:rPr lang="en-US" sz="1200" dirty="0"/>
              <a:t>();</a:t>
            </a:r>
            <a:r>
              <a:rPr lang="en-US" sz="1200" dirty="0" err="1"/>
              <a:t>i</a:t>
            </a:r>
            <a:r>
              <a:rPr lang="en-US" sz="1200" dirty="0"/>
              <a:t>++){</a:t>
            </a:r>
          </a:p>
          <a:p>
            <a:r>
              <a:rPr lang="en-US" sz="1200" dirty="0"/>
              <a:t>            char </a:t>
            </a:r>
            <a:r>
              <a:rPr lang="en-US" sz="1200" dirty="0" err="1"/>
              <a:t>ch</a:t>
            </a:r>
            <a:r>
              <a:rPr lang="en-US" sz="1200" dirty="0"/>
              <a:t> = </a:t>
            </a:r>
            <a:r>
              <a:rPr lang="en-US" sz="1200" dirty="0" err="1"/>
              <a:t>name.charAt</a:t>
            </a:r>
            <a:r>
              <a:rPr lang="en-US" sz="1200" dirty="0"/>
              <a:t>(</a:t>
            </a:r>
            <a:r>
              <a:rPr lang="en-US" sz="1200" dirty="0" err="1"/>
              <a:t>i</a:t>
            </a:r>
            <a:r>
              <a:rPr lang="en-US" sz="1200" dirty="0"/>
              <a:t>);</a:t>
            </a:r>
          </a:p>
          <a:p>
            <a:r>
              <a:rPr lang="en-US" sz="1200" dirty="0"/>
              <a:t>            if (</a:t>
            </a:r>
            <a:r>
              <a:rPr lang="en-US" sz="1200" dirty="0" err="1"/>
              <a:t>Character.isLetter</a:t>
            </a:r>
            <a:r>
              <a:rPr lang="en-US" sz="1200" dirty="0"/>
              <a:t>(</a:t>
            </a:r>
            <a:r>
              <a:rPr lang="en-US" sz="1200" dirty="0" err="1"/>
              <a:t>ch</a:t>
            </a:r>
            <a:r>
              <a:rPr lang="en-US" sz="1200" dirty="0"/>
              <a:t>) || </a:t>
            </a:r>
            <a:r>
              <a:rPr lang="en-US" sz="1200" dirty="0" err="1"/>
              <a:t>ch</a:t>
            </a:r>
            <a:r>
              <a:rPr lang="en-US" sz="1200" dirty="0"/>
              <a:t> == ' ') {</a:t>
            </a:r>
          </a:p>
          <a:p>
            <a:r>
              <a:rPr lang="en-US" sz="1200" dirty="0"/>
              <a:t>            continue;}</a:t>
            </a:r>
          </a:p>
          <a:p>
            <a:r>
              <a:rPr lang="en-US" sz="1200" dirty="0"/>
              <a:t>            return false;}</a:t>
            </a:r>
          </a:p>
          <a:p>
            <a:r>
              <a:rPr lang="en-US" sz="1200" dirty="0"/>
              <a:t>            return true;</a:t>
            </a:r>
          </a:p>
          <a:p>
            <a:r>
              <a:rPr lang="en-US" sz="1200" dirty="0"/>
              <a:t>        }</a:t>
            </a:r>
          </a:p>
          <a:p>
            <a:r>
              <a:rPr lang="en-US" sz="1200" dirty="0"/>
              <a:t>}</a:t>
            </a:r>
          </a:p>
          <a:p>
            <a:r>
              <a:rPr lang="en-US" sz="1200" dirty="0"/>
              <a:t>public class </a:t>
            </a:r>
            <a:r>
              <a:rPr lang="en-US" sz="1200" dirty="0" err="1"/>
              <a:t>RegistrationForm</a:t>
            </a:r>
            <a:r>
              <a:rPr lang="en-US" sz="1200" dirty="0"/>
              <a:t>{</a:t>
            </a:r>
          </a:p>
          <a:p>
            <a:r>
              <a:rPr lang="en-US" sz="1200" dirty="0"/>
              <a:t>    public static void main(String </a:t>
            </a:r>
            <a:r>
              <a:rPr lang="en-US" sz="1200" dirty="0" err="1"/>
              <a:t>args</a:t>
            </a:r>
            <a:r>
              <a:rPr lang="en-US" sz="1200" dirty="0"/>
              <a:t>[]){</a:t>
            </a:r>
          </a:p>
          <a:p>
            <a:r>
              <a:rPr lang="en-US" sz="1200" dirty="0"/>
              <a:t>        </a:t>
            </a:r>
            <a:r>
              <a:rPr lang="en-US" sz="1200" dirty="0" err="1"/>
              <a:t>MyFrame</a:t>
            </a:r>
            <a:r>
              <a:rPr lang="en-US" sz="1200" dirty="0"/>
              <a:t> f=new </a:t>
            </a:r>
            <a:r>
              <a:rPr lang="en-US" sz="1200" dirty="0" err="1"/>
              <a:t>MyFrame</a:t>
            </a:r>
            <a:r>
              <a:rPr lang="en-US" sz="1200" dirty="0"/>
              <a:t>();  </a:t>
            </a:r>
          </a:p>
          <a:p>
            <a:r>
              <a:rPr lang="en-US" sz="1200" dirty="0"/>
              <a:t>    </a:t>
            </a:r>
          </a:p>
          <a:p>
            <a:r>
              <a:rPr lang="en-US" sz="1200" dirty="0"/>
              <a:t>    }</a:t>
            </a:r>
          </a:p>
          <a:p>
            <a:r>
              <a:rPr lang="en-US" sz="1200" dirty="0"/>
              <a:t>}</a:t>
            </a:r>
          </a:p>
          <a:p>
            <a:endParaRPr lang="en-US" sz="1200" dirty="0"/>
          </a:p>
          <a:p>
            <a:endParaRPr lang="en-US" sz="1200" dirty="0"/>
          </a:p>
          <a:p>
            <a:r>
              <a:rPr lang="en-US" sz="1600" dirty="0"/>
              <a:t>2. Admin.java</a:t>
            </a:r>
          </a:p>
          <a:p>
            <a:endParaRPr lang="en-US" sz="1600" dirty="0"/>
          </a:p>
          <a:p>
            <a:r>
              <a:rPr lang="en-US" sz="1600" dirty="0"/>
              <a:t>package </a:t>
            </a:r>
            <a:r>
              <a:rPr lang="en-US" sz="1600" dirty="0" err="1"/>
              <a:t>registrationform</a:t>
            </a:r>
            <a:r>
              <a:rPr lang="en-US" sz="1600" dirty="0"/>
              <a:t>;</a:t>
            </a:r>
          </a:p>
          <a:p>
            <a:r>
              <a:rPr lang="en-US" sz="1600" dirty="0"/>
              <a:t>import </a:t>
            </a:r>
            <a:r>
              <a:rPr lang="en-US" sz="1600" dirty="0" err="1"/>
              <a:t>java.sql</a:t>
            </a:r>
            <a:r>
              <a:rPr lang="en-US" sz="1600" dirty="0"/>
              <a:t>.*;</a:t>
            </a:r>
          </a:p>
          <a:p>
            <a:r>
              <a:rPr lang="en-US" sz="1600" dirty="0"/>
              <a:t>import </a:t>
            </a:r>
            <a:r>
              <a:rPr lang="en-US" sz="1600" dirty="0" err="1"/>
              <a:t>java.util.Vector</a:t>
            </a:r>
            <a:r>
              <a:rPr lang="en-US" sz="1600" dirty="0"/>
              <a:t>;</a:t>
            </a:r>
          </a:p>
          <a:p>
            <a:r>
              <a:rPr lang="en-US" sz="1600" dirty="0"/>
              <a:t>import </a:t>
            </a:r>
            <a:r>
              <a:rPr lang="en-US" sz="1600" dirty="0" err="1"/>
              <a:t>javax.swing.JOptionPane</a:t>
            </a:r>
            <a:r>
              <a:rPr lang="en-US" sz="1600" dirty="0"/>
              <a:t>;</a:t>
            </a:r>
          </a:p>
          <a:p>
            <a:r>
              <a:rPr lang="en-US" sz="1600" dirty="0"/>
              <a:t>import </a:t>
            </a:r>
            <a:r>
              <a:rPr lang="en-US" sz="1600" dirty="0" err="1"/>
              <a:t>javax.swing.plaf.basic.BasicInternalFrameUI</a:t>
            </a:r>
            <a:r>
              <a:rPr lang="en-US" sz="1600" dirty="0"/>
              <a:t>;</a:t>
            </a:r>
          </a:p>
          <a:p>
            <a:r>
              <a:rPr lang="en-US" sz="1600" dirty="0"/>
              <a:t>import </a:t>
            </a:r>
            <a:r>
              <a:rPr lang="en-US" sz="1600" dirty="0" err="1"/>
              <a:t>javax.swing.table.DefaultTableModel</a:t>
            </a:r>
            <a:r>
              <a:rPr lang="en-US" sz="1600" dirty="0"/>
              <a:t>;</a:t>
            </a:r>
          </a:p>
          <a:p>
            <a:r>
              <a:rPr lang="en-US" sz="1600" dirty="0"/>
              <a:t>public class admin extends </a:t>
            </a:r>
            <a:r>
              <a:rPr lang="en-US" sz="1600" dirty="0" err="1"/>
              <a:t>javax.swing.JFrame</a:t>
            </a:r>
            <a:r>
              <a:rPr lang="en-US" sz="1600" dirty="0"/>
              <a:t> {</a:t>
            </a:r>
          </a:p>
          <a:p>
            <a:r>
              <a:rPr lang="en-US" sz="1600" dirty="0"/>
              <a:t>    public admin() {</a:t>
            </a:r>
          </a:p>
          <a:p>
            <a:r>
              <a:rPr lang="en-US" sz="1600" dirty="0"/>
              <a:t>        </a:t>
            </a:r>
            <a:r>
              <a:rPr lang="en-US" sz="1600" dirty="0" err="1"/>
              <a:t>initComponents</a:t>
            </a:r>
            <a:r>
              <a:rPr lang="en-US" sz="1600" dirty="0"/>
              <a:t>();</a:t>
            </a:r>
          </a:p>
          <a:p>
            <a:r>
              <a:rPr lang="en-US" sz="1600" dirty="0"/>
              <a:t>        //</a:t>
            </a:r>
            <a:r>
              <a:rPr lang="en-US" sz="1600" dirty="0" err="1"/>
              <a:t>this.setBorder</a:t>
            </a:r>
            <a:r>
              <a:rPr lang="en-US" sz="1600" dirty="0"/>
              <a:t>(null);</a:t>
            </a:r>
          </a:p>
          <a:p>
            <a:r>
              <a:rPr lang="en-US" sz="1600" dirty="0"/>
              <a:t>//        </a:t>
            </a:r>
            <a:r>
              <a:rPr lang="en-US" sz="1600" dirty="0" err="1"/>
              <a:t>BasicInternalFrameUI</a:t>
            </a:r>
            <a:r>
              <a:rPr lang="en-US" sz="1600" dirty="0"/>
              <a:t> </a:t>
            </a:r>
            <a:r>
              <a:rPr lang="en-US" sz="1600" dirty="0" err="1"/>
              <a:t>bui</a:t>
            </a:r>
            <a:r>
              <a:rPr lang="en-US" sz="1600" dirty="0"/>
              <a:t> = (</a:t>
            </a:r>
            <a:r>
              <a:rPr lang="en-US" sz="1600" dirty="0" err="1"/>
              <a:t>BasicInternalFrameUI</a:t>
            </a:r>
            <a:r>
              <a:rPr lang="en-US" sz="1600" dirty="0"/>
              <a:t>) </a:t>
            </a:r>
            <a:r>
              <a:rPr lang="en-US" sz="1600" dirty="0" err="1"/>
              <a:t>this.getUI</a:t>
            </a:r>
            <a:r>
              <a:rPr lang="en-US" sz="1600" dirty="0"/>
              <a:t>();</a:t>
            </a:r>
          </a:p>
          <a:p>
            <a:r>
              <a:rPr lang="en-US" sz="1600" dirty="0"/>
              <a:t>//        </a:t>
            </a:r>
            <a:r>
              <a:rPr lang="en-US" sz="1600" dirty="0" err="1"/>
              <a:t>bui.setNorthPane</a:t>
            </a:r>
            <a:r>
              <a:rPr lang="en-US" sz="1600" dirty="0"/>
              <a:t>(null);</a:t>
            </a:r>
          </a:p>
          <a:p>
            <a:r>
              <a:rPr lang="en-US" sz="1600" dirty="0"/>
              <a:t>        </a:t>
            </a:r>
          </a:p>
          <a:p>
            <a:r>
              <a:rPr lang="en-US" sz="1600" dirty="0"/>
              <a:t>        fetch();    }</a:t>
            </a:r>
          </a:p>
          <a:p>
            <a:r>
              <a:rPr lang="en-US" sz="1600" dirty="0"/>
              <a:t>    </a:t>
            </a:r>
          </a:p>
          <a:p>
            <a:r>
              <a:rPr lang="en-US" sz="1600" dirty="0"/>
              <a:t>    </a:t>
            </a:r>
          </a:p>
          <a:p>
            <a:r>
              <a:rPr lang="en-US" sz="1600" dirty="0"/>
              <a:t> </a:t>
            </a:r>
          </a:p>
        </p:txBody>
      </p:sp>
    </p:spTree>
    <p:extLst>
      <p:ext uri="{BB962C8B-B14F-4D97-AF65-F5344CB8AC3E}">
        <p14:creationId xmlns:p14="http://schemas.microsoft.com/office/powerpoint/2010/main" val="80367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D8B22-BC9A-D5A0-E777-63F9DBFE76AA}"/>
              </a:ext>
            </a:extLst>
          </p:cNvPr>
          <p:cNvSpPr txBox="1"/>
          <p:nvPr/>
        </p:nvSpPr>
        <p:spPr>
          <a:xfrm>
            <a:off x="501650" y="546100"/>
            <a:ext cx="6477000" cy="8771632"/>
          </a:xfrm>
          <a:prstGeom prst="rect">
            <a:avLst/>
          </a:prstGeom>
          <a:noFill/>
        </p:spPr>
        <p:txBody>
          <a:bodyPr wrap="square" rtlCol="0">
            <a:spAutoFit/>
          </a:bodyPr>
          <a:lstStyle/>
          <a:p>
            <a:r>
              <a:rPr lang="en-US" sz="1200" dirty="0"/>
              <a:t> public void fetch()</a:t>
            </a:r>
          </a:p>
          <a:p>
            <a:r>
              <a:rPr lang="en-US" sz="1200" dirty="0"/>
              <a:t>    {</a:t>
            </a:r>
          </a:p>
          <a:p>
            <a:r>
              <a:rPr lang="en-US" sz="1200" dirty="0"/>
              <a:t>        try{</a:t>
            </a:r>
          </a:p>
          <a:p>
            <a:r>
              <a:rPr lang="en-US" sz="1200" dirty="0"/>
              <a:t>            //</a:t>
            </a:r>
            <a:r>
              <a:rPr lang="en-US" sz="1200" dirty="0" err="1"/>
              <a:t>Class.forName</a:t>
            </a:r>
            <a:r>
              <a:rPr lang="en-US" sz="1200" dirty="0"/>
              <a:t>("</a:t>
            </a:r>
            <a:r>
              <a:rPr lang="en-US" sz="1200" dirty="0" err="1"/>
              <a:t>com.mysql.jdbc.Driver</a:t>
            </a:r>
            <a:r>
              <a:rPr lang="en-US" sz="1200" dirty="0"/>
              <a:t>");</a:t>
            </a:r>
          </a:p>
          <a:p>
            <a:r>
              <a:rPr lang="en-US" sz="1200" dirty="0"/>
              <a:t>            Connection conn= </a:t>
            </a:r>
            <a:r>
              <a:rPr lang="en-US" sz="1200" dirty="0" err="1"/>
              <a:t>DriverManager.getConnection</a:t>
            </a:r>
            <a:r>
              <a:rPr lang="en-US" sz="1200" dirty="0"/>
              <a:t>("</a:t>
            </a:r>
            <a:r>
              <a:rPr lang="en-US" sz="1200" dirty="0" err="1"/>
              <a:t>jdbc:mysql</a:t>
            </a:r>
            <a:r>
              <a:rPr lang="en-US" sz="1200" dirty="0"/>
              <a:t>://localhost:3306/</a:t>
            </a:r>
            <a:r>
              <a:rPr lang="en-US" sz="1200" dirty="0" err="1"/>
              <a:t>pracdb</a:t>
            </a:r>
            <a:r>
              <a:rPr lang="en-US" sz="1200" dirty="0"/>
              <a:t>", "root", "prateek@123");</a:t>
            </a:r>
          </a:p>
          <a:p>
            <a:r>
              <a:rPr lang="en-US" sz="1200" dirty="0"/>
              <a:t>            String sql2="select id, name, number, gender, dob, address from info";</a:t>
            </a:r>
          </a:p>
          <a:p>
            <a:r>
              <a:rPr lang="en-US" sz="1200" dirty="0"/>
              <a:t>            </a:t>
            </a:r>
            <a:r>
              <a:rPr lang="en-US" sz="1200" dirty="0" err="1"/>
              <a:t>PreparedStatement</a:t>
            </a:r>
            <a:r>
              <a:rPr lang="en-US" sz="1200" dirty="0"/>
              <a:t> pstmt2=</a:t>
            </a:r>
            <a:r>
              <a:rPr lang="en-US" sz="1200" dirty="0" err="1"/>
              <a:t>conn.prepareStatement</a:t>
            </a:r>
            <a:r>
              <a:rPr lang="en-US" sz="1200" dirty="0"/>
              <a:t>(sql2);</a:t>
            </a:r>
          </a:p>
          <a:p>
            <a:r>
              <a:rPr lang="en-US" sz="1200" dirty="0"/>
              <a:t>            //pstmt2.setString(1, </a:t>
            </a:r>
            <a:r>
              <a:rPr lang="en-US" sz="1200" dirty="0" err="1"/>
              <a:t>cartid.getText</a:t>
            </a:r>
            <a:r>
              <a:rPr lang="en-US" sz="1200" dirty="0"/>
              <a:t>());</a:t>
            </a:r>
          </a:p>
          <a:p>
            <a:r>
              <a:rPr lang="en-US" sz="1200" dirty="0"/>
              <a:t>            </a:t>
            </a:r>
            <a:r>
              <a:rPr lang="en-US" sz="1200" dirty="0" err="1"/>
              <a:t>ResultSet</a:t>
            </a:r>
            <a:r>
              <a:rPr lang="en-US" sz="1200" dirty="0"/>
              <a:t> </a:t>
            </a:r>
            <a:r>
              <a:rPr lang="en-US" sz="1200" dirty="0" err="1"/>
              <a:t>rs</a:t>
            </a:r>
            <a:r>
              <a:rPr lang="en-US" sz="1200" dirty="0"/>
              <a:t>=pstmt2.executeQuery();</a:t>
            </a:r>
          </a:p>
          <a:p>
            <a:r>
              <a:rPr lang="en-US" sz="1200" dirty="0"/>
              <a:t>            </a:t>
            </a:r>
            <a:r>
              <a:rPr lang="en-US" sz="1200" dirty="0" err="1"/>
              <a:t>ResultSetMetaData</a:t>
            </a:r>
            <a:r>
              <a:rPr lang="en-US" sz="1200" dirty="0"/>
              <a:t> </a:t>
            </a:r>
            <a:r>
              <a:rPr lang="en-US" sz="1200" dirty="0" err="1"/>
              <a:t>rsmd</a:t>
            </a:r>
            <a:r>
              <a:rPr lang="en-US" sz="1200" dirty="0"/>
              <a:t> = </a:t>
            </a:r>
            <a:r>
              <a:rPr lang="en-US" sz="1200" dirty="0" err="1"/>
              <a:t>rs.getMetaData</a:t>
            </a:r>
            <a:r>
              <a:rPr lang="en-US" sz="1200" dirty="0"/>
              <a:t>();</a:t>
            </a:r>
          </a:p>
          <a:p>
            <a:r>
              <a:rPr lang="en-US" sz="1200" dirty="0"/>
              <a:t>            int n = </a:t>
            </a:r>
            <a:r>
              <a:rPr lang="en-US" sz="1200" dirty="0" err="1"/>
              <a:t>rsmd.getColumnCount</a:t>
            </a:r>
            <a:r>
              <a:rPr lang="en-US" sz="1200" dirty="0"/>
              <a:t>();</a:t>
            </a:r>
          </a:p>
          <a:p>
            <a:r>
              <a:rPr lang="en-US" sz="1200" dirty="0"/>
              <a:t>            </a:t>
            </a:r>
            <a:r>
              <a:rPr lang="en-US" sz="1200" dirty="0" err="1"/>
              <a:t>DefaultTableModel</a:t>
            </a:r>
            <a:r>
              <a:rPr lang="en-US" sz="1200" dirty="0"/>
              <a:t> model = (</a:t>
            </a:r>
            <a:r>
              <a:rPr lang="en-US" sz="1200" dirty="0" err="1"/>
              <a:t>DefaultTableModel</a:t>
            </a:r>
            <a:r>
              <a:rPr lang="en-US" sz="1200" dirty="0"/>
              <a:t>) </a:t>
            </a:r>
            <a:r>
              <a:rPr lang="en-US" sz="1200" dirty="0" err="1"/>
              <a:t>userTable.getModel</a:t>
            </a:r>
            <a:r>
              <a:rPr lang="en-US" sz="1200" dirty="0"/>
              <a:t>();</a:t>
            </a:r>
          </a:p>
          <a:p>
            <a:r>
              <a:rPr lang="en-US" sz="1200" dirty="0"/>
              <a:t>            </a:t>
            </a:r>
            <a:r>
              <a:rPr lang="en-US" sz="1200" dirty="0" err="1"/>
              <a:t>model.setRowCount</a:t>
            </a:r>
            <a:r>
              <a:rPr lang="en-US" sz="1200" dirty="0"/>
              <a:t>(0);</a:t>
            </a:r>
          </a:p>
          <a:p>
            <a:r>
              <a:rPr lang="en-US" sz="1200" dirty="0"/>
              <a:t>            </a:t>
            </a:r>
          </a:p>
          <a:p>
            <a:r>
              <a:rPr lang="en-US" sz="1200" dirty="0"/>
              <a:t>            while(</a:t>
            </a:r>
            <a:r>
              <a:rPr lang="en-US" sz="1200" dirty="0" err="1"/>
              <a:t>rs.next</a:t>
            </a:r>
            <a:r>
              <a:rPr lang="en-US" sz="1200" dirty="0"/>
              <a:t>()){</a:t>
            </a:r>
          </a:p>
          <a:p>
            <a:r>
              <a:rPr lang="en-US" sz="1200" dirty="0"/>
              <a:t>                Vector v = new Vector();</a:t>
            </a:r>
          </a:p>
          <a:p>
            <a:r>
              <a:rPr lang="en-US" sz="1200" dirty="0"/>
              <a:t>                for(int </a:t>
            </a:r>
            <a:r>
              <a:rPr lang="en-US" sz="1200" dirty="0" err="1"/>
              <a:t>i</a:t>
            </a:r>
            <a:r>
              <a:rPr lang="en-US" sz="1200" dirty="0"/>
              <a:t>=1; </a:t>
            </a:r>
            <a:r>
              <a:rPr lang="en-US" sz="1200" dirty="0" err="1"/>
              <a:t>i</a:t>
            </a:r>
            <a:r>
              <a:rPr lang="en-US" sz="1200" dirty="0"/>
              <a:t>&lt;n; </a:t>
            </a:r>
            <a:r>
              <a:rPr lang="en-US" sz="1200" dirty="0" err="1"/>
              <a:t>i</a:t>
            </a:r>
            <a:r>
              <a:rPr lang="en-US" sz="1200" dirty="0"/>
              <a:t>++){</a:t>
            </a:r>
          </a:p>
          <a:p>
            <a:r>
              <a:rPr lang="en-US" sz="1200" dirty="0"/>
              <a:t>                    </a:t>
            </a:r>
            <a:r>
              <a:rPr lang="en-US" sz="1200" dirty="0" err="1"/>
              <a:t>v.add</a:t>
            </a:r>
            <a:r>
              <a:rPr lang="en-US" sz="1200" dirty="0"/>
              <a:t>(</a:t>
            </a:r>
            <a:r>
              <a:rPr lang="en-US" sz="1200" dirty="0" err="1"/>
              <a:t>rs.getString</a:t>
            </a:r>
            <a:r>
              <a:rPr lang="en-US" sz="1200" dirty="0"/>
              <a:t>("ID"));</a:t>
            </a:r>
          </a:p>
          <a:p>
            <a:r>
              <a:rPr lang="en-US" sz="1200" dirty="0"/>
              <a:t>                    </a:t>
            </a:r>
            <a:r>
              <a:rPr lang="en-US" sz="1200" dirty="0" err="1"/>
              <a:t>v.add</a:t>
            </a:r>
            <a:r>
              <a:rPr lang="en-US" sz="1200" dirty="0"/>
              <a:t>(</a:t>
            </a:r>
            <a:r>
              <a:rPr lang="en-US" sz="1200" dirty="0" err="1"/>
              <a:t>rs.getString</a:t>
            </a:r>
            <a:r>
              <a:rPr lang="en-US" sz="1200" dirty="0"/>
              <a:t>("Name"));</a:t>
            </a:r>
          </a:p>
          <a:p>
            <a:r>
              <a:rPr lang="en-US" sz="1200" dirty="0"/>
              <a:t>                    </a:t>
            </a:r>
            <a:r>
              <a:rPr lang="en-US" sz="1200" dirty="0" err="1"/>
              <a:t>v.add</a:t>
            </a:r>
            <a:r>
              <a:rPr lang="en-US" sz="1200" dirty="0"/>
              <a:t>(</a:t>
            </a:r>
            <a:r>
              <a:rPr lang="en-US" sz="1200" dirty="0" err="1"/>
              <a:t>rs.getString</a:t>
            </a:r>
            <a:r>
              <a:rPr lang="en-US" sz="1200" dirty="0"/>
              <a:t>("number"));</a:t>
            </a:r>
          </a:p>
          <a:p>
            <a:r>
              <a:rPr lang="en-US" sz="1200" dirty="0"/>
              <a:t>                    </a:t>
            </a:r>
            <a:r>
              <a:rPr lang="en-US" sz="1200" dirty="0" err="1"/>
              <a:t>v.add</a:t>
            </a:r>
            <a:r>
              <a:rPr lang="en-US" sz="1200" dirty="0"/>
              <a:t>(</a:t>
            </a:r>
            <a:r>
              <a:rPr lang="en-US" sz="1200" dirty="0" err="1"/>
              <a:t>rs.getString</a:t>
            </a:r>
            <a:r>
              <a:rPr lang="en-US" sz="1200" dirty="0"/>
              <a:t>("gender"));</a:t>
            </a:r>
          </a:p>
          <a:p>
            <a:r>
              <a:rPr lang="en-US" sz="1200" dirty="0"/>
              <a:t>                    </a:t>
            </a:r>
            <a:r>
              <a:rPr lang="en-US" sz="1200" dirty="0" err="1"/>
              <a:t>v.add</a:t>
            </a:r>
            <a:r>
              <a:rPr lang="en-US" sz="1200" dirty="0"/>
              <a:t>(</a:t>
            </a:r>
            <a:r>
              <a:rPr lang="en-US" sz="1200" dirty="0" err="1"/>
              <a:t>rs.getString</a:t>
            </a:r>
            <a:r>
              <a:rPr lang="en-US" sz="1200" dirty="0"/>
              <a:t>("dob"));</a:t>
            </a:r>
          </a:p>
          <a:p>
            <a:r>
              <a:rPr lang="en-US" sz="1200" dirty="0"/>
              <a:t>                    </a:t>
            </a:r>
            <a:r>
              <a:rPr lang="en-US" sz="1200" dirty="0" err="1"/>
              <a:t>v.add</a:t>
            </a:r>
            <a:r>
              <a:rPr lang="en-US" sz="1200" dirty="0"/>
              <a:t>(</a:t>
            </a:r>
            <a:r>
              <a:rPr lang="en-US" sz="1200" dirty="0" err="1"/>
              <a:t>rs.getString</a:t>
            </a:r>
            <a:r>
              <a:rPr lang="en-US" sz="1200" dirty="0"/>
              <a:t>("address"));</a:t>
            </a:r>
          </a:p>
          <a:p>
            <a:r>
              <a:rPr lang="en-US" sz="1200" dirty="0"/>
              <a:t>                }</a:t>
            </a:r>
          </a:p>
          <a:p>
            <a:r>
              <a:rPr lang="en-US" sz="1200" dirty="0"/>
              <a:t>                </a:t>
            </a:r>
            <a:r>
              <a:rPr lang="en-US" sz="1200" dirty="0" err="1"/>
              <a:t>model.addRow</a:t>
            </a:r>
            <a:r>
              <a:rPr lang="en-US" sz="1200" dirty="0"/>
              <a:t>(v);</a:t>
            </a:r>
          </a:p>
          <a:p>
            <a:r>
              <a:rPr lang="en-US" sz="1200" dirty="0"/>
              <a:t>            }</a:t>
            </a:r>
          </a:p>
          <a:p>
            <a:r>
              <a:rPr lang="en-US" sz="1200" dirty="0"/>
              <a:t>            </a:t>
            </a:r>
          </a:p>
          <a:p>
            <a:r>
              <a:rPr lang="en-US" sz="1200" dirty="0"/>
              <a:t>        }catch(</a:t>
            </a:r>
            <a:r>
              <a:rPr lang="en-US" sz="1200" dirty="0" err="1"/>
              <a:t>SQLException</a:t>
            </a:r>
            <a:r>
              <a:rPr lang="en-US" sz="1200" dirty="0"/>
              <a:t> e){</a:t>
            </a:r>
          </a:p>
          <a:p>
            <a:r>
              <a:rPr lang="en-US" sz="1200" dirty="0"/>
              <a:t>            </a:t>
            </a:r>
            <a:r>
              <a:rPr lang="en-US" sz="1200" dirty="0" err="1"/>
              <a:t>JOptionPane.showMessageDialog</a:t>
            </a:r>
            <a:r>
              <a:rPr lang="en-US" sz="1200" dirty="0"/>
              <a:t>(null, e);</a:t>
            </a:r>
          </a:p>
          <a:p>
            <a:r>
              <a:rPr lang="en-US" sz="1200" dirty="0"/>
              <a:t>        }</a:t>
            </a:r>
          </a:p>
          <a:p>
            <a:r>
              <a:rPr lang="en-US" sz="1200" dirty="0"/>
              <a:t>    }</a:t>
            </a:r>
          </a:p>
          <a:p>
            <a:r>
              <a:rPr lang="en-US" sz="1200" dirty="0"/>
              <a:t>    public static void main(String </a:t>
            </a:r>
            <a:r>
              <a:rPr lang="en-US" sz="1200" dirty="0" err="1"/>
              <a:t>args</a:t>
            </a:r>
            <a:r>
              <a:rPr lang="en-US" sz="1200" dirty="0"/>
              <a:t>[]) {</a:t>
            </a:r>
          </a:p>
          <a:p>
            <a:r>
              <a:rPr lang="en-US" sz="1200" dirty="0"/>
              <a:t> </a:t>
            </a:r>
            <a:r>
              <a:rPr lang="en-US" sz="1200" dirty="0" err="1"/>
              <a:t>java.awt.EventQueue.invokeLater</a:t>
            </a:r>
            <a:r>
              <a:rPr lang="en-US" sz="1200" dirty="0"/>
              <a:t>(new Runnable() {</a:t>
            </a:r>
          </a:p>
          <a:p>
            <a:r>
              <a:rPr lang="en-US" sz="1200" dirty="0"/>
              <a:t>            public void run() {</a:t>
            </a:r>
          </a:p>
          <a:p>
            <a:r>
              <a:rPr lang="en-US" sz="1200" dirty="0"/>
              <a:t>                new admin().</a:t>
            </a:r>
            <a:r>
              <a:rPr lang="en-US" sz="1200" dirty="0" err="1"/>
              <a:t>setVisible</a:t>
            </a:r>
            <a:r>
              <a:rPr lang="en-US" sz="1200" dirty="0"/>
              <a:t>(true);</a:t>
            </a:r>
          </a:p>
          <a:p>
            <a:r>
              <a:rPr lang="en-US" sz="1200" dirty="0"/>
              <a:t>            }</a:t>
            </a:r>
          </a:p>
          <a:p>
            <a:r>
              <a:rPr lang="en-US" sz="1200" dirty="0"/>
              <a:t>        });</a:t>
            </a:r>
          </a:p>
          <a:p>
            <a:r>
              <a:rPr lang="en-US" sz="1200" dirty="0"/>
              <a:t>    }</a:t>
            </a:r>
          </a:p>
          <a:p>
            <a:endParaRPr lang="en-US" sz="1200" dirty="0"/>
          </a:p>
          <a:p>
            <a:r>
              <a:rPr lang="en-US" sz="1200" dirty="0"/>
              <a:t>    // Variables declaration - do not modify                     </a:t>
            </a:r>
          </a:p>
          <a:p>
            <a:r>
              <a:rPr lang="en-US" sz="1200" dirty="0"/>
              <a:t>    private </a:t>
            </a:r>
            <a:r>
              <a:rPr lang="en-US" sz="1200" dirty="0" err="1"/>
              <a:t>javax.swing.JPanel</a:t>
            </a:r>
            <a:r>
              <a:rPr lang="en-US" sz="1200" dirty="0"/>
              <a:t> jPanel1;</a:t>
            </a:r>
          </a:p>
          <a:p>
            <a:r>
              <a:rPr lang="en-US" sz="1200" dirty="0"/>
              <a:t>    private </a:t>
            </a:r>
            <a:r>
              <a:rPr lang="en-US" sz="1200" dirty="0" err="1"/>
              <a:t>javax.swing.JScrollPane</a:t>
            </a:r>
            <a:r>
              <a:rPr lang="en-US" sz="1200" dirty="0"/>
              <a:t> jScrollPane1;</a:t>
            </a:r>
          </a:p>
          <a:p>
            <a:r>
              <a:rPr lang="en-US" sz="1200" dirty="0"/>
              <a:t>    private </a:t>
            </a:r>
            <a:r>
              <a:rPr lang="en-US" sz="1200" dirty="0" err="1"/>
              <a:t>javax.swing.JTable</a:t>
            </a:r>
            <a:r>
              <a:rPr lang="en-US" sz="1200" dirty="0"/>
              <a:t> </a:t>
            </a:r>
            <a:r>
              <a:rPr lang="en-US" sz="1200" dirty="0" err="1"/>
              <a:t>userTable</a:t>
            </a:r>
            <a:r>
              <a:rPr lang="en-US" sz="1200" dirty="0"/>
              <a:t>;</a:t>
            </a:r>
          </a:p>
          <a:p>
            <a:r>
              <a:rPr lang="en-US" sz="1200" dirty="0"/>
              <a:t>    // End of variables declaration                   </a:t>
            </a:r>
          </a:p>
          <a:p>
            <a:r>
              <a:rPr lang="en-US" sz="1200" dirty="0"/>
              <a:t>}</a:t>
            </a:r>
          </a:p>
          <a:p>
            <a:endParaRPr lang="en-US" sz="1200" dirty="0"/>
          </a:p>
        </p:txBody>
      </p:sp>
    </p:spTree>
    <p:extLst>
      <p:ext uri="{BB962C8B-B14F-4D97-AF65-F5344CB8AC3E}">
        <p14:creationId xmlns:p14="http://schemas.microsoft.com/office/powerpoint/2010/main" val="66829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DAF142-AB60-0358-3353-B7E7BCDAF4AE}"/>
              </a:ext>
            </a:extLst>
          </p:cNvPr>
          <p:cNvSpPr txBox="1"/>
          <p:nvPr/>
        </p:nvSpPr>
        <p:spPr>
          <a:xfrm>
            <a:off x="501650" y="698500"/>
            <a:ext cx="6553200" cy="523220"/>
          </a:xfrm>
          <a:prstGeom prst="rect">
            <a:avLst/>
          </a:prstGeom>
          <a:noFill/>
        </p:spPr>
        <p:txBody>
          <a:bodyPr wrap="square" rtlCol="0">
            <a:spAutoFit/>
          </a:bodyPr>
          <a:lstStyle/>
          <a:p>
            <a:r>
              <a:rPr lang="en-US" sz="1400" b="1" dirty="0"/>
              <a:t>PROJECT TITLE: Registration Form using JDBC and Java Swings and  Introduction to Computer Networks and Servers</a:t>
            </a:r>
          </a:p>
        </p:txBody>
      </p:sp>
      <p:sp>
        <p:nvSpPr>
          <p:cNvPr id="8" name="TextBox 7">
            <a:extLst>
              <a:ext uri="{FF2B5EF4-FFF2-40B4-BE49-F238E27FC236}">
                <a16:creationId xmlns:a16="http://schemas.microsoft.com/office/drawing/2014/main" id="{D8CEA865-FA94-627B-3BD5-AD47417A9CCC}"/>
              </a:ext>
            </a:extLst>
          </p:cNvPr>
          <p:cNvSpPr txBox="1"/>
          <p:nvPr/>
        </p:nvSpPr>
        <p:spPr>
          <a:xfrm>
            <a:off x="501650" y="1689100"/>
            <a:ext cx="6553200" cy="7662098"/>
          </a:xfrm>
          <a:prstGeom prst="rect">
            <a:avLst/>
          </a:prstGeom>
          <a:noFill/>
        </p:spPr>
        <p:txBody>
          <a:bodyPr wrap="square" rtlCol="0">
            <a:spAutoFit/>
          </a:bodyPr>
          <a:lstStyle/>
          <a:p>
            <a:r>
              <a:rPr lang="en-US" sz="1400" b="1" dirty="0">
                <a:effectLst/>
                <a:latin typeface="Calibri" panose="020F0502020204030204" pitchFamily="34" charset="0"/>
                <a:ea typeface="Calibri" panose="020F0502020204030204" pitchFamily="34" charset="0"/>
              </a:rPr>
              <a:t>Introductio</a:t>
            </a:r>
            <a:r>
              <a:rPr lang="en-US" sz="1600" b="1" dirty="0">
                <a:effectLst/>
                <a:latin typeface="Calibri" panose="020F0502020204030204" pitchFamily="34" charset="0"/>
                <a:ea typeface="Calibri" panose="020F0502020204030204" pitchFamily="34" charset="0"/>
              </a:rPr>
              <a:t>n:</a:t>
            </a:r>
          </a:p>
          <a:p>
            <a:r>
              <a:rPr lang="en-US" sz="1200" dirty="0">
                <a:latin typeface="Calibri" panose="020F0502020204030204" pitchFamily="34" charset="0"/>
                <a:ea typeface="Calibri" panose="020F0502020204030204" pitchFamily="34" charset="0"/>
              </a:rPr>
              <a:t>While making of Registration form 4 tools were requires:</a:t>
            </a:r>
          </a:p>
          <a:p>
            <a:pPr marL="85725" marR="455930" indent="-6350">
              <a:lnSpc>
                <a:spcPct val="107000"/>
              </a:lnSpc>
              <a:spcBef>
                <a:spcPts val="885"/>
              </a:spcBef>
              <a:spcAft>
                <a:spcPts val="0"/>
              </a:spcAft>
            </a:pPr>
            <a:r>
              <a:rPr lang="en-US" sz="1200" b="1" dirty="0">
                <a:latin typeface="Calibri" panose="020F0502020204030204" pitchFamily="34" charset="0"/>
                <a:ea typeface="Calibri" panose="020F0502020204030204" pitchFamily="34" charset="0"/>
              </a:rPr>
              <a:t>1. NEATBEANS-</a:t>
            </a:r>
          </a:p>
          <a:p>
            <a:pPr marL="85725" marR="455930" indent="-6350">
              <a:lnSpc>
                <a:spcPct val="107000"/>
              </a:lnSpc>
              <a:spcBef>
                <a:spcPts val="885"/>
              </a:spcBef>
              <a:spcAft>
                <a:spcPts val="0"/>
              </a:spcAft>
            </a:pPr>
            <a:r>
              <a:rPr lang="en-US" sz="1200" dirty="0">
                <a:effectLst/>
                <a:latin typeface="Calibri" panose="020F0502020204030204" pitchFamily="34" charset="0"/>
                <a:ea typeface="Calibri" panose="020F0502020204030204" pitchFamily="34" charset="0"/>
              </a:rPr>
              <a:t>NetBeans is an open-source integrated development environment (IDE) for developing with Java, PHP,</a:t>
            </a:r>
            <a:r>
              <a:rPr lang="en-US" sz="1200" spc="-23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C++, and other programming languages. NetBeans is also referred to as a platform of modular</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components used for developing</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Java desktop</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applications.</a:t>
            </a:r>
          </a:p>
          <a:p>
            <a:pPr marL="0" marR="0">
              <a:spcBef>
                <a:spcPts val="55"/>
              </a:spcBef>
              <a:spcAft>
                <a:spcPts val="0"/>
              </a:spcAft>
            </a:pPr>
            <a:r>
              <a:rPr lang="en-US" sz="1200" dirty="0">
                <a:effectLst/>
                <a:latin typeface="Calibri" panose="020F0502020204030204" pitchFamily="34" charset="0"/>
                <a:ea typeface="Calibri" panose="020F0502020204030204" pitchFamily="34" charset="0"/>
              </a:rPr>
              <a:t> </a:t>
            </a:r>
          </a:p>
          <a:p>
            <a:pPr marL="85725" marR="681355" indent="-6350">
              <a:lnSpc>
                <a:spcPct val="105000"/>
              </a:lnSpc>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NetBeans is coded in Java and runs on most operating systems with a Java Virtual Machine</a:t>
            </a:r>
            <a:r>
              <a:rPr lang="en-US" sz="1200" spc="-28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(JVM),</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including Solaris, Mac</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OS, and Linux.</a:t>
            </a:r>
            <a:endParaRPr lang="en-US" sz="1200" dirty="0">
              <a:effectLst/>
              <a:latin typeface="Calibri" panose="020F0502020204030204" pitchFamily="34" charset="0"/>
              <a:ea typeface="Calibri" panose="020F0502020204030204" pitchFamily="34" charset="0"/>
            </a:endParaRPr>
          </a:p>
          <a:p>
            <a:pPr marL="0" marR="0">
              <a:spcBef>
                <a:spcPts val="5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80010" marR="0">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NetBeans</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manages</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the</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following</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platform</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features</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and</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components:</a:t>
            </a:r>
            <a:endParaRPr lang="en-US" sz="1200" dirty="0">
              <a:effectLst/>
              <a:latin typeface="Calibri" panose="020F0502020204030204" pitchFamily="34" charset="0"/>
              <a:ea typeface="Calibri" panose="020F0502020204030204" pitchFamily="34" charset="0"/>
            </a:endParaRPr>
          </a:p>
          <a:p>
            <a:pPr marL="0" marR="0">
              <a:spcBef>
                <a:spcPts val="3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User</a:t>
            </a:r>
            <a:r>
              <a:rPr lang="en-US" sz="1200" spc="-10"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settings</a:t>
            </a:r>
            <a:endParaRPr lang="en-US" sz="1200" dirty="0">
              <a:effectLst/>
              <a:latin typeface="Calibri" panose="020F0502020204030204" pitchFamily="34" charset="0"/>
              <a:ea typeface="Arial MT"/>
              <a:cs typeface="Arial MT"/>
            </a:endParaRPr>
          </a:p>
          <a:p>
            <a:pPr marL="342900" marR="0" lvl="0" indent="-342900">
              <a:spcBef>
                <a:spcPts val="145"/>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Windows</a:t>
            </a:r>
            <a:r>
              <a:rPr lang="en-US" sz="1200" spc="-10"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(placement,</a:t>
            </a:r>
            <a:r>
              <a:rPr lang="en-US" sz="1200" spc="-5"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appearance, etc.)</a:t>
            </a:r>
            <a:endParaRPr lang="en-US" sz="1200" dirty="0">
              <a:effectLst/>
              <a:latin typeface="Calibri" panose="020F0502020204030204" pitchFamily="34" charset="0"/>
              <a:ea typeface="Arial MT"/>
              <a:cs typeface="Arial MT"/>
            </a:endParaRPr>
          </a:p>
          <a:p>
            <a:pPr marL="342900" marR="0" lvl="0" indent="-342900">
              <a:spcBef>
                <a:spcPts val="145"/>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NetBeans</a:t>
            </a:r>
            <a:r>
              <a:rPr lang="en-US" sz="1200" spc="-10"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Visual</a:t>
            </a:r>
            <a:r>
              <a:rPr lang="en-US" sz="1200" spc="-5"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Library</a:t>
            </a:r>
            <a:endParaRPr lang="en-US" sz="1200" dirty="0">
              <a:effectLst/>
              <a:latin typeface="Calibri" panose="020F0502020204030204" pitchFamily="34" charset="0"/>
              <a:ea typeface="Arial MT"/>
              <a:cs typeface="Arial MT"/>
            </a:endParaRPr>
          </a:p>
          <a:p>
            <a:pPr marL="342900" marR="0" lvl="0" indent="-342900">
              <a:spcBef>
                <a:spcPts val="155"/>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Storage</a:t>
            </a:r>
            <a:endParaRPr lang="en-US" sz="1200" dirty="0">
              <a:effectLst/>
              <a:latin typeface="Calibri" panose="020F0502020204030204" pitchFamily="34" charset="0"/>
              <a:ea typeface="Arial MT"/>
              <a:cs typeface="Arial MT"/>
            </a:endParaRPr>
          </a:p>
          <a:p>
            <a:pPr marL="342900" marR="0" lvl="0" indent="-342900">
              <a:spcBef>
                <a:spcPts val="145"/>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Integrated</a:t>
            </a:r>
            <a:r>
              <a:rPr lang="en-US" sz="1200" spc="-10"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development</a:t>
            </a:r>
            <a:r>
              <a:rPr lang="en-US" sz="1200" spc="-5"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tools</a:t>
            </a:r>
            <a:endParaRPr lang="en-US" sz="1200" dirty="0">
              <a:effectLst/>
              <a:latin typeface="Calibri" panose="020F0502020204030204" pitchFamily="34" charset="0"/>
              <a:ea typeface="Arial MT"/>
              <a:cs typeface="Arial MT"/>
            </a:endParaRPr>
          </a:p>
          <a:p>
            <a:pPr marL="342900" marR="0" lvl="0" indent="-342900">
              <a:spcBef>
                <a:spcPts val="155"/>
              </a:spcBef>
              <a:spcAft>
                <a:spcPts val="0"/>
              </a:spcAft>
              <a:buSzPts val="1000"/>
              <a:buFont typeface="Arial MT"/>
              <a:buChar char="•"/>
              <a:tabLst>
                <a:tab pos="536575" algn="l"/>
                <a:tab pos="537210" algn="l"/>
              </a:tabLst>
            </a:pPr>
            <a:r>
              <a:rPr lang="en-US" sz="1200" dirty="0">
                <a:effectLst/>
                <a:latin typeface="Times New Roman" panose="02020603050405020304" pitchFamily="18" charset="0"/>
                <a:ea typeface="Arial MT"/>
                <a:cs typeface="Calibri" panose="020F0502020204030204" pitchFamily="34" charset="0"/>
              </a:rPr>
              <a:t>Framework</a:t>
            </a:r>
            <a:r>
              <a:rPr lang="en-US" sz="1200" spc="-15" dirty="0">
                <a:effectLst/>
                <a:latin typeface="Times New Roman" panose="02020603050405020304" pitchFamily="18" charset="0"/>
                <a:ea typeface="Arial MT"/>
                <a:cs typeface="Calibri" panose="020F0502020204030204" pitchFamily="34" charset="0"/>
              </a:rPr>
              <a:t> </a:t>
            </a:r>
            <a:r>
              <a:rPr lang="en-US" sz="1200" dirty="0">
                <a:effectLst/>
                <a:latin typeface="Times New Roman" panose="02020603050405020304" pitchFamily="18" charset="0"/>
                <a:ea typeface="Arial MT"/>
                <a:cs typeface="Calibri" panose="020F0502020204030204" pitchFamily="34" charset="0"/>
              </a:rPr>
              <a:t>wizard</a:t>
            </a:r>
            <a:endParaRPr lang="en-US" sz="1200" dirty="0">
              <a:effectLst/>
              <a:latin typeface="Calibri" panose="020F0502020204030204" pitchFamily="34" charset="0"/>
              <a:ea typeface="Arial MT"/>
              <a:cs typeface="Arial MT"/>
            </a:endParaRPr>
          </a:p>
          <a:p>
            <a:pPr marL="0" marR="0">
              <a:spcBef>
                <a:spcPts val="35"/>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85725" marR="414655" indent="-6350">
              <a:lnSpc>
                <a:spcPct val="105000"/>
              </a:lnSpc>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NetBeans uses components, also known as modules, to enable software development. NetBeans</a:t>
            </a:r>
            <a:r>
              <a:rPr lang="en-US" sz="1200" spc="-28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dynamically installs modules and allows users to download updated features and digitally</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authenticated</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upgrades.</a:t>
            </a:r>
          </a:p>
          <a:p>
            <a:pPr marL="85725" marR="414655" indent="-6350">
              <a:lnSpc>
                <a:spcPct val="105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Calibri" panose="020F0502020204030204" pitchFamily="34" charset="0"/>
            </a:endParaRPr>
          </a:p>
          <a:p>
            <a:pPr marL="85725" marR="669290" indent="-6350">
              <a:lnSpc>
                <a:spcPct val="105000"/>
              </a:lnSpc>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NetBeans IDE modules include NetBeans Profiler, a Graphical User Interface (GUI) design</a:t>
            </a:r>
            <a:r>
              <a:rPr lang="en-US" sz="1200" spc="-28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tool,</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and NetBeans JavaScript Editor.</a:t>
            </a:r>
            <a:endParaRPr lang="en-US" sz="1200" dirty="0">
              <a:effectLst/>
              <a:latin typeface="Calibri" panose="020F0502020204030204" pitchFamily="34" charset="0"/>
              <a:ea typeface="Calibri" panose="020F0502020204030204" pitchFamily="34" charset="0"/>
            </a:endParaRPr>
          </a:p>
          <a:p>
            <a:pPr marL="0" marR="0">
              <a:spcBef>
                <a:spcPts val="5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85725" marR="828675" indent="-6350">
              <a:lnSpc>
                <a:spcPct val="105000"/>
              </a:lnSpc>
              <a:spcBef>
                <a:spcPts val="5"/>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NetBeans</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framework</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reusability</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simplifies</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Java</a:t>
            </a:r>
            <a:r>
              <a:rPr lang="en-US" sz="1200" spc="-2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Swing</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desktop</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application</a:t>
            </a:r>
            <a:r>
              <a:rPr lang="en-US" sz="1200" spc="-10"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development,</a:t>
            </a:r>
            <a:r>
              <a:rPr lang="en-US" sz="1200" spc="-28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which</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provides platform</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extension capabilities to</a:t>
            </a:r>
            <a:r>
              <a:rPr lang="en-US" sz="1200" spc="-5" dirty="0">
                <a:effectLst/>
                <a:latin typeface="Times New Roman" panose="02020603050405020304" pitchFamily="18" charset="0"/>
                <a:ea typeface="Calibri" panose="020F0502020204030204" pitchFamily="34" charset="0"/>
                <a:cs typeface="Calibri" panose="020F0502020204030204" pitchFamily="34" charset="0"/>
              </a:rPr>
              <a:t> </a:t>
            </a:r>
            <a:r>
              <a:rPr lang="en-US" sz="1200" dirty="0">
                <a:effectLst/>
                <a:latin typeface="Times New Roman" panose="02020603050405020304" pitchFamily="18" charset="0"/>
                <a:ea typeface="Calibri" panose="020F0502020204030204" pitchFamily="34" charset="0"/>
                <a:cs typeface="Calibri" panose="020F0502020204030204" pitchFamily="34" charset="0"/>
              </a:rPr>
              <a:t>third-party developers.</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85725" marR="414655" indent="-6350">
              <a:lnSpc>
                <a:spcPct val="105000"/>
              </a:lnSpc>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marR="0">
              <a:spcBef>
                <a:spcPts val="45"/>
              </a:spcBef>
              <a:spcAft>
                <a:spcPts val="0"/>
              </a:spcAft>
            </a:pPr>
            <a:r>
              <a:rPr lang="en-US" sz="1200" dirty="0">
                <a:effectLst/>
                <a:latin typeface="Times New Roman" panose="02020603050405020304" pitchFamily="18"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85725" marR="669290" indent="-6350">
              <a:lnSpc>
                <a:spcPct val="105000"/>
              </a:lnSpc>
              <a:spcBef>
                <a:spcPts val="0"/>
              </a:spcBef>
              <a:spcAft>
                <a:spcPts val="0"/>
              </a:spcAft>
            </a:pPr>
            <a:endParaRPr lang="en-US" sz="1200" dirty="0">
              <a:latin typeface="Calibri" panose="020F0502020204030204" pitchFamily="34" charset="0"/>
              <a:ea typeface="Calibri" panose="020F0502020204030204" pitchFamily="34" charset="0"/>
            </a:endParaRPr>
          </a:p>
          <a:p>
            <a:endParaRPr lang="en-US" sz="1200" dirty="0">
              <a:latin typeface="Calibri" panose="020F0502020204030204" pitchFamily="34" charset="0"/>
              <a:ea typeface="Calibri" panose="020F0502020204030204" pitchFamily="34" charset="0"/>
            </a:endParaRPr>
          </a:p>
          <a:p>
            <a:endParaRPr lang="en-US" sz="1200" dirty="0">
              <a:latin typeface="Calibri" panose="020F0502020204030204" pitchFamily="34" charset="0"/>
              <a:ea typeface="Calibri" panose="020F0502020204030204" pitchFamily="34" charset="0"/>
            </a:endParaRPr>
          </a:p>
          <a:p>
            <a:endParaRPr lang="en-US" sz="1200" b="1" dirty="0">
              <a:effectLst/>
              <a:latin typeface="Calibri" panose="020F0502020204030204" pitchFamily="34" charset="0"/>
              <a:ea typeface="Calibri" panose="020F0502020204030204" pitchFamily="34" charset="0"/>
            </a:endParaRPr>
          </a:p>
          <a:p>
            <a:r>
              <a:rPr lang="en-US" sz="1600" dirty="0">
                <a:effectLst/>
                <a:latin typeface="Calibri" panose="020F0502020204030204" pitchFamily="34" charset="0"/>
                <a:ea typeface="Calibri" panose="020F0502020204030204" pitchFamily="34" charset="0"/>
              </a:rPr>
              <a:t>                </a:t>
            </a:r>
          </a:p>
          <a:p>
            <a:r>
              <a:rPr lang="en-US" dirty="0"/>
              <a:t> </a:t>
            </a:r>
          </a:p>
        </p:txBody>
      </p:sp>
    </p:spTree>
    <p:extLst>
      <p:ext uri="{BB962C8B-B14F-4D97-AF65-F5344CB8AC3E}">
        <p14:creationId xmlns:p14="http://schemas.microsoft.com/office/powerpoint/2010/main" val="326199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07DE9-FCDE-0716-B51A-C58E9D71D154}"/>
              </a:ext>
            </a:extLst>
          </p:cNvPr>
          <p:cNvSpPr txBox="1"/>
          <p:nvPr/>
        </p:nvSpPr>
        <p:spPr>
          <a:xfrm>
            <a:off x="425450" y="774700"/>
            <a:ext cx="6705600" cy="2769989"/>
          </a:xfrm>
          <a:prstGeom prst="rect">
            <a:avLst/>
          </a:prstGeom>
          <a:noFill/>
        </p:spPr>
        <p:txBody>
          <a:bodyPr wrap="square" rtlCol="0">
            <a:spAutoFit/>
          </a:bodyPr>
          <a:lstStyle/>
          <a:p>
            <a:r>
              <a:rPr lang="en-US" b="1" dirty="0"/>
              <a:t>2. JAVA SWINGS-</a:t>
            </a:r>
          </a:p>
          <a:p>
            <a:pPr algn="just"/>
            <a:r>
              <a:rPr lang="en-US" sz="1200" i="0" dirty="0">
                <a:solidFill>
                  <a:srgbClr val="333333"/>
                </a:solidFill>
                <a:effectLst/>
                <a:latin typeface="inter-bold"/>
              </a:rPr>
              <a:t>Java Swing tutorial</a:t>
            </a:r>
            <a:r>
              <a:rPr lang="en-US" sz="1200" i="0" dirty="0">
                <a:solidFill>
                  <a:srgbClr val="333333"/>
                </a:solidFill>
                <a:effectLst/>
                <a:latin typeface="inter-regular"/>
              </a:rPr>
              <a:t> is a part of Java Foundation Classes (JFC) that is </a:t>
            </a:r>
            <a:r>
              <a:rPr lang="en-US" sz="1200" i="1" dirty="0">
                <a:solidFill>
                  <a:srgbClr val="333333"/>
                </a:solidFill>
                <a:effectLst/>
                <a:latin typeface="inter-regular"/>
              </a:rPr>
              <a:t>used to create window-based applications</a:t>
            </a:r>
            <a:r>
              <a:rPr lang="en-US" sz="1200" i="0" dirty="0">
                <a:solidFill>
                  <a:srgbClr val="333333"/>
                </a:solidFill>
                <a:effectLst/>
                <a:latin typeface="inter-regular"/>
              </a:rPr>
              <a:t>. It is built on the top of AWT (Abstract Windowing Toolkit) API and entirely written in java.</a:t>
            </a:r>
          </a:p>
          <a:p>
            <a:pPr algn="just"/>
            <a:endParaRPr lang="en-US" sz="1200" i="0" dirty="0">
              <a:solidFill>
                <a:srgbClr val="333333"/>
              </a:solidFill>
              <a:effectLst/>
              <a:latin typeface="inter-regular"/>
            </a:endParaRPr>
          </a:p>
          <a:p>
            <a:pPr algn="just"/>
            <a:r>
              <a:rPr lang="en-US" sz="1200" i="0" dirty="0">
                <a:solidFill>
                  <a:srgbClr val="333333"/>
                </a:solidFill>
                <a:effectLst/>
                <a:latin typeface="inter-regular"/>
              </a:rPr>
              <a:t>Unlike AWT, Java Swing provides platform-independent and lightweight components.</a:t>
            </a:r>
          </a:p>
          <a:p>
            <a:pPr algn="just"/>
            <a:endParaRPr lang="en-US" sz="1200" i="0" dirty="0">
              <a:solidFill>
                <a:srgbClr val="333333"/>
              </a:solidFill>
              <a:effectLst/>
              <a:latin typeface="inter-regular"/>
            </a:endParaRPr>
          </a:p>
          <a:p>
            <a:pPr algn="just"/>
            <a:r>
              <a:rPr lang="en-US" sz="1200" i="0" dirty="0">
                <a:solidFill>
                  <a:srgbClr val="333333"/>
                </a:solidFill>
                <a:effectLst/>
                <a:latin typeface="inter-regular"/>
              </a:rPr>
              <a:t>The </a:t>
            </a:r>
            <a:r>
              <a:rPr lang="en-US" sz="1200" i="0" dirty="0" err="1">
                <a:solidFill>
                  <a:srgbClr val="333333"/>
                </a:solidFill>
                <a:effectLst/>
                <a:latin typeface="inter-regular"/>
              </a:rPr>
              <a:t>javax.swing</a:t>
            </a:r>
            <a:r>
              <a:rPr lang="en-US" sz="1200" i="0" dirty="0">
                <a:solidFill>
                  <a:srgbClr val="333333"/>
                </a:solidFill>
                <a:effectLst/>
                <a:latin typeface="inter-regular"/>
              </a:rPr>
              <a:t> package provides classes for java swing API such as </a:t>
            </a:r>
            <a:r>
              <a:rPr lang="en-US" sz="1200" i="0" dirty="0" err="1">
                <a:solidFill>
                  <a:srgbClr val="333333"/>
                </a:solidFill>
                <a:effectLst/>
                <a:latin typeface="inter-regular"/>
              </a:rPr>
              <a:t>JButton</a:t>
            </a:r>
            <a:r>
              <a:rPr lang="en-US" sz="1200" i="0" dirty="0">
                <a:solidFill>
                  <a:srgbClr val="333333"/>
                </a:solidFill>
                <a:effectLst/>
                <a:latin typeface="inter-regular"/>
              </a:rPr>
              <a:t>, </a:t>
            </a:r>
            <a:r>
              <a:rPr lang="en-US" sz="1200" i="0" dirty="0" err="1">
                <a:solidFill>
                  <a:srgbClr val="333333"/>
                </a:solidFill>
                <a:effectLst/>
                <a:latin typeface="inter-regular"/>
              </a:rPr>
              <a:t>JTextField</a:t>
            </a:r>
            <a:r>
              <a:rPr lang="en-US" sz="1200" i="0" dirty="0">
                <a:solidFill>
                  <a:srgbClr val="333333"/>
                </a:solidFill>
                <a:effectLst/>
                <a:latin typeface="inter-regular"/>
              </a:rPr>
              <a:t>, </a:t>
            </a:r>
            <a:r>
              <a:rPr lang="en-US" sz="1200" i="0" dirty="0" err="1">
                <a:solidFill>
                  <a:srgbClr val="333333"/>
                </a:solidFill>
                <a:effectLst/>
                <a:latin typeface="inter-regular"/>
              </a:rPr>
              <a:t>JTextArea</a:t>
            </a:r>
            <a:r>
              <a:rPr lang="en-US" sz="1200" i="0" dirty="0">
                <a:solidFill>
                  <a:srgbClr val="333333"/>
                </a:solidFill>
                <a:effectLst/>
                <a:latin typeface="inter-regular"/>
              </a:rPr>
              <a:t>, </a:t>
            </a:r>
            <a:r>
              <a:rPr lang="en-US" sz="1200" i="0" dirty="0" err="1">
                <a:solidFill>
                  <a:srgbClr val="333333"/>
                </a:solidFill>
                <a:effectLst/>
                <a:latin typeface="inter-regular"/>
              </a:rPr>
              <a:t>JRadioButton</a:t>
            </a:r>
            <a:r>
              <a:rPr lang="en-US" sz="1200" i="0" dirty="0">
                <a:solidFill>
                  <a:srgbClr val="333333"/>
                </a:solidFill>
                <a:effectLst/>
                <a:latin typeface="inter-regular"/>
              </a:rPr>
              <a:t>, </a:t>
            </a:r>
            <a:r>
              <a:rPr lang="en-US" sz="1200" i="0" dirty="0" err="1">
                <a:solidFill>
                  <a:srgbClr val="333333"/>
                </a:solidFill>
                <a:effectLst/>
                <a:latin typeface="inter-regular"/>
              </a:rPr>
              <a:t>JCheckbox</a:t>
            </a:r>
            <a:r>
              <a:rPr lang="en-US" sz="1200" i="0" dirty="0">
                <a:solidFill>
                  <a:srgbClr val="333333"/>
                </a:solidFill>
                <a:effectLst/>
                <a:latin typeface="inter-regular"/>
              </a:rPr>
              <a:t>, </a:t>
            </a:r>
            <a:r>
              <a:rPr lang="en-US" sz="1200" i="0" dirty="0" err="1">
                <a:solidFill>
                  <a:srgbClr val="333333"/>
                </a:solidFill>
                <a:effectLst/>
                <a:latin typeface="inter-regular"/>
              </a:rPr>
              <a:t>JMenu</a:t>
            </a:r>
            <a:r>
              <a:rPr lang="en-US" sz="1200" i="0" dirty="0">
                <a:solidFill>
                  <a:srgbClr val="333333"/>
                </a:solidFill>
                <a:effectLst/>
                <a:latin typeface="inter-regular"/>
              </a:rPr>
              <a:t>, </a:t>
            </a:r>
            <a:r>
              <a:rPr lang="en-US" sz="1200" i="0" dirty="0" err="1">
                <a:solidFill>
                  <a:srgbClr val="333333"/>
                </a:solidFill>
                <a:effectLst/>
                <a:latin typeface="inter-regular"/>
              </a:rPr>
              <a:t>JColorChooser</a:t>
            </a:r>
            <a:r>
              <a:rPr lang="en-US" sz="1200" i="0" dirty="0">
                <a:solidFill>
                  <a:srgbClr val="333333"/>
                </a:solidFill>
                <a:effectLst/>
                <a:latin typeface="inter-regular"/>
              </a:rPr>
              <a:t> etc.</a:t>
            </a:r>
          </a:p>
          <a:p>
            <a:pPr algn="just"/>
            <a:endParaRPr lang="en-US" sz="1200" dirty="0">
              <a:solidFill>
                <a:srgbClr val="333333"/>
              </a:solidFill>
              <a:latin typeface="inter-regular"/>
            </a:endParaRPr>
          </a:p>
          <a:p>
            <a:pPr algn="just"/>
            <a:r>
              <a:rPr lang="en-US" sz="1200" b="0" i="0" dirty="0">
                <a:solidFill>
                  <a:srgbClr val="333333"/>
                </a:solidFill>
                <a:effectLst/>
                <a:latin typeface="inter-regular"/>
              </a:rPr>
              <a:t>The hierarchy of java swing API is given below.</a:t>
            </a:r>
          </a:p>
          <a:p>
            <a:pPr algn="just"/>
            <a:endParaRPr lang="en-US" sz="1200" i="0" dirty="0">
              <a:solidFill>
                <a:srgbClr val="333333"/>
              </a:solidFill>
              <a:effectLst/>
              <a:latin typeface="inter-regular"/>
            </a:endParaRPr>
          </a:p>
          <a:p>
            <a:endParaRPr lang="en-US" b="1" dirty="0"/>
          </a:p>
          <a:p>
            <a:endParaRPr lang="en-US" dirty="0"/>
          </a:p>
        </p:txBody>
      </p:sp>
      <p:pic>
        <p:nvPicPr>
          <p:cNvPr id="4" name="Picture 3">
            <a:extLst>
              <a:ext uri="{FF2B5EF4-FFF2-40B4-BE49-F238E27FC236}">
                <a16:creationId xmlns:a16="http://schemas.microsoft.com/office/drawing/2014/main" id="{CAAB212D-E6E6-B035-CD43-EA124B446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0" y="2984500"/>
            <a:ext cx="6705600" cy="6198989"/>
          </a:xfrm>
          <a:prstGeom prst="rect">
            <a:avLst/>
          </a:prstGeom>
        </p:spPr>
      </p:pic>
    </p:spTree>
    <p:extLst>
      <p:ext uri="{BB962C8B-B14F-4D97-AF65-F5344CB8AC3E}">
        <p14:creationId xmlns:p14="http://schemas.microsoft.com/office/powerpoint/2010/main" val="282259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2958B1-7993-EDB4-70DB-2DCC5789CA5D}"/>
              </a:ext>
            </a:extLst>
          </p:cNvPr>
          <p:cNvSpPr txBox="1"/>
          <p:nvPr/>
        </p:nvSpPr>
        <p:spPr>
          <a:xfrm>
            <a:off x="730250" y="1003300"/>
            <a:ext cx="6248400" cy="923330"/>
          </a:xfrm>
          <a:prstGeom prst="rect">
            <a:avLst/>
          </a:prstGeom>
          <a:noFill/>
        </p:spPr>
        <p:txBody>
          <a:bodyPr wrap="square" rtlCol="0">
            <a:spAutoFit/>
          </a:bodyPr>
          <a:lstStyle/>
          <a:p>
            <a:r>
              <a:rPr lang="en-US" b="0" i="0" dirty="0">
                <a:solidFill>
                  <a:srgbClr val="333333"/>
                </a:solidFill>
                <a:effectLst/>
                <a:latin typeface="inter-regular"/>
              </a:rPr>
              <a:t>The methods of Component class are widely used in java swing that are given below.</a:t>
            </a:r>
          </a:p>
          <a:p>
            <a:endParaRPr lang="en-US" dirty="0"/>
          </a:p>
        </p:txBody>
      </p:sp>
      <p:graphicFrame>
        <p:nvGraphicFramePr>
          <p:cNvPr id="7" name="Table 6">
            <a:extLst>
              <a:ext uri="{FF2B5EF4-FFF2-40B4-BE49-F238E27FC236}">
                <a16:creationId xmlns:a16="http://schemas.microsoft.com/office/drawing/2014/main" id="{62402ADC-8128-B259-1C44-913ECC072DA7}"/>
              </a:ext>
            </a:extLst>
          </p:cNvPr>
          <p:cNvGraphicFramePr>
            <a:graphicFrameLocks noGrp="1"/>
          </p:cNvGraphicFramePr>
          <p:nvPr>
            <p:extLst>
              <p:ext uri="{D42A27DB-BD31-4B8C-83A1-F6EECF244321}">
                <p14:modId xmlns:p14="http://schemas.microsoft.com/office/powerpoint/2010/main" val="1135066180"/>
              </p:ext>
            </p:extLst>
          </p:nvPr>
        </p:nvGraphicFramePr>
        <p:xfrm>
          <a:off x="730250" y="2222500"/>
          <a:ext cx="6248400" cy="5553709"/>
        </p:xfrm>
        <a:graphic>
          <a:graphicData uri="http://schemas.openxmlformats.org/drawingml/2006/table">
            <a:tbl>
              <a:tblPr/>
              <a:tblGrid>
                <a:gridCol w="3124200">
                  <a:extLst>
                    <a:ext uri="{9D8B030D-6E8A-4147-A177-3AD203B41FA5}">
                      <a16:colId xmlns:a16="http://schemas.microsoft.com/office/drawing/2014/main" val="2691026440"/>
                    </a:ext>
                  </a:extLst>
                </a:gridCol>
                <a:gridCol w="3124200">
                  <a:extLst>
                    <a:ext uri="{9D8B030D-6E8A-4147-A177-3AD203B41FA5}">
                      <a16:colId xmlns:a16="http://schemas.microsoft.com/office/drawing/2014/main" val="448511281"/>
                    </a:ext>
                  </a:extLst>
                </a:gridCol>
              </a:tblGrid>
              <a:tr h="662659">
                <a:tc>
                  <a:txBody>
                    <a:bodyPr/>
                    <a:lstStyle/>
                    <a:p>
                      <a:pPr algn="l" fontAlgn="t"/>
                      <a:r>
                        <a:rPr lang="en-US">
                          <a:solidFill>
                            <a:srgbClr val="000000"/>
                          </a:solidFill>
                          <a:effectLst/>
                          <a:latin typeface="times new roman" panose="02020603050405020304" pitchFamily="18" charset="0"/>
                        </a:rPr>
                        <a:t>Method</a:t>
                      </a:r>
                    </a:p>
                  </a:txBody>
                  <a:tcPr marL="76200" marR="76200" marT="76200" marB="76200">
                    <a:lnL w="6350" cap="flat" cmpd="sng" algn="ctr">
                      <a:solidFill>
                        <a:srgbClr val="20C37F"/>
                      </a:solidFill>
                      <a:prstDash val="solid"/>
                      <a:round/>
                      <a:headEnd type="none" w="med" len="med"/>
                      <a:tailEnd type="none" w="med" len="med"/>
                    </a:lnL>
                    <a:lnR w="6350" cap="flat" cmpd="sng" algn="ctr">
                      <a:solidFill>
                        <a:srgbClr val="20C37F"/>
                      </a:solidFill>
                      <a:prstDash val="solid"/>
                      <a:round/>
                      <a:headEnd type="none" w="med" len="med"/>
                      <a:tailEnd type="none" w="med" len="med"/>
                    </a:lnR>
                    <a:lnT w="6350" cap="flat" cmpd="sng" algn="ctr">
                      <a:solidFill>
                        <a:srgbClr val="20C37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Description</a:t>
                      </a:r>
                    </a:p>
                  </a:txBody>
                  <a:tcPr marL="76200" marR="76200" marT="76200" marB="76200">
                    <a:lnL w="6350" cap="flat" cmpd="sng" algn="ctr">
                      <a:solidFill>
                        <a:srgbClr val="20C37F"/>
                      </a:solidFill>
                      <a:prstDash val="solid"/>
                      <a:round/>
                      <a:headEnd type="none" w="med" len="med"/>
                      <a:tailEnd type="none" w="med" len="med"/>
                    </a:lnL>
                    <a:lnR w="6350" cap="flat" cmpd="sng" algn="ctr">
                      <a:solidFill>
                        <a:srgbClr val="20C37F"/>
                      </a:solidFill>
                      <a:prstDash val="solid"/>
                      <a:round/>
                      <a:headEnd type="none" w="med" len="med"/>
                      <a:tailEnd type="none" w="med" len="med"/>
                    </a:lnR>
                    <a:lnT w="6350" cap="flat" cmpd="sng" algn="ctr">
                      <a:solidFill>
                        <a:srgbClr val="20C37F"/>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69494329"/>
                  </a:ext>
                </a:extLst>
              </a:tr>
              <a:tr h="1009765">
                <a:tc>
                  <a:txBody>
                    <a:bodyPr/>
                    <a:lstStyle/>
                    <a:p>
                      <a:pPr algn="just" fontAlgn="t"/>
                      <a:r>
                        <a:rPr lang="en-US">
                          <a:solidFill>
                            <a:srgbClr val="333333"/>
                          </a:solidFill>
                          <a:effectLst/>
                          <a:latin typeface="inter-regular"/>
                        </a:rPr>
                        <a:t>public void add(Component c)</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add a component on another component.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05941924"/>
                  </a:ext>
                </a:extLst>
              </a:tr>
              <a:tr h="1009765">
                <a:tc>
                  <a:txBody>
                    <a:bodyPr/>
                    <a:lstStyle/>
                    <a:p>
                      <a:pPr algn="just" fontAlgn="t"/>
                      <a:r>
                        <a:rPr lang="en-US">
                          <a:solidFill>
                            <a:srgbClr val="333333"/>
                          </a:solidFill>
                          <a:effectLst/>
                          <a:latin typeface="inter-regular"/>
                        </a:rPr>
                        <a:t>public void setSize(int width,int height)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sets size of the component.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63839055"/>
                  </a:ext>
                </a:extLst>
              </a:tr>
              <a:tr h="1435760">
                <a:tc>
                  <a:txBody>
                    <a:bodyPr/>
                    <a:lstStyle/>
                    <a:p>
                      <a:pPr algn="just" fontAlgn="t"/>
                      <a:r>
                        <a:rPr lang="en-US">
                          <a:solidFill>
                            <a:srgbClr val="333333"/>
                          </a:solidFill>
                          <a:effectLst/>
                          <a:latin typeface="inter-regular"/>
                        </a:rPr>
                        <a:t>public void setLayout(LayoutManager m)</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sets the layout manager for the component.</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61114308"/>
                  </a:ext>
                </a:extLst>
              </a:tr>
              <a:tr h="1435760">
                <a:tc>
                  <a:txBody>
                    <a:bodyPr/>
                    <a:lstStyle/>
                    <a:p>
                      <a:pPr algn="just" fontAlgn="t"/>
                      <a:r>
                        <a:rPr lang="en-US" dirty="0">
                          <a:solidFill>
                            <a:srgbClr val="333333"/>
                          </a:solidFill>
                          <a:effectLst/>
                          <a:latin typeface="inter-regular"/>
                        </a:rPr>
                        <a:t>public void </a:t>
                      </a:r>
                      <a:r>
                        <a:rPr lang="en-US" dirty="0" err="1">
                          <a:solidFill>
                            <a:srgbClr val="333333"/>
                          </a:solidFill>
                          <a:effectLst/>
                          <a:latin typeface="inter-regular"/>
                        </a:rPr>
                        <a:t>setVisible</a:t>
                      </a:r>
                      <a:r>
                        <a:rPr lang="en-US" dirty="0">
                          <a:solidFill>
                            <a:srgbClr val="333333"/>
                          </a:solidFill>
                          <a:effectLst/>
                          <a:latin typeface="inter-regular"/>
                        </a:rPr>
                        <a:t>(</a:t>
                      </a:r>
                      <a:r>
                        <a:rPr lang="en-US" dirty="0" err="1">
                          <a:solidFill>
                            <a:srgbClr val="333333"/>
                          </a:solidFill>
                          <a:effectLst/>
                          <a:latin typeface="inter-regular"/>
                        </a:rPr>
                        <a:t>boolean</a:t>
                      </a:r>
                      <a:r>
                        <a:rPr lang="en-US" dirty="0">
                          <a:solidFill>
                            <a:srgbClr val="333333"/>
                          </a:solidFill>
                          <a:effectLst/>
                          <a:latin typeface="inter-regular"/>
                        </a:rPr>
                        <a:t> b)</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sets the visibility of the component. It is by default false.</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89681905"/>
                  </a:ext>
                </a:extLst>
              </a:tr>
            </a:tbl>
          </a:graphicData>
        </a:graphic>
      </p:graphicFrame>
    </p:spTree>
    <p:extLst>
      <p:ext uri="{BB962C8B-B14F-4D97-AF65-F5344CB8AC3E}">
        <p14:creationId xmlns:p14="http://schemas.microsoft.com/office/powerpoint/2010/main" val="244269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68F138-0939-A9DC-042A-FEB255EF2A8B}"/>
              </a:ext>
            </a:extLst>
          </p:cNvPr>
          <p:cNvSpPr txBox="1"/>
          <p:nvPr/>
        </p:nvSpPr>
        <p:spPr>
          <a:xfrm>
            <a:off x="577850" y="774700"/>
            <a:ext cx="6553200" cy="2769989"/>
          </a:xfrm>
          <a:prstGeom prst="rect">
            <a:avLst/>
          </a:prstGeom>
          <a:noFill/>
        </p:spPr>
        <p:txBody>
          <a:bodyPr wrap="square" rtlCol="0">
            <a:spAutoFit/>
          </a:bodyPr>
          <a:lstStyle/>
          <a:p>
            <a:r>
              <a:rPr lang="en-US" b="1" dirty="0"/>
              <a:t>3. JAVA DATABASE CONNECTIVITY(JDBC)</a:t>
            </a:r>
          </a:p>
          <a:p>
            <a:endParaRPr lang="en-US" dirty="0"/>
          </a:p>
          <a:p>
            <a:pPr algn="just"/>
            <a:r>
              <a:rPr lang="en-US" sz="1200" b="0" i="0" dirty="0">
                <a:solidFill>
                  <a:srgbClr val="333333"/>
                </a:solidFill>
                <a:effectLst/>
              </a:rPr>
              <a:t>JDBC stands for Java Database Connectivity. JDBC is a Java API to connect and execute the query with the database. It is a part of </a:t>
            </a:r>
            <a:r>
              <a:rPr lang="en-US" sz="1200" b="0" i="0" dirty="0" err="1">
                <a:solidFill>
                  <a:srgbClr val="333333"/>
                </a:solidFill>
                <a:effectLst/>
              </a:rPr>
              <a:t>JavaSE</a:t>
            </a:r>
            <a:r>
              <a:rPr lang="en-US" sz="1200" b="0" i="0" dirty="0">
                <a:solidFill>
                  <a:srgbClr val="333333"/>
                </a:solidFill>
                <a:effectLst/>
              </a:rPr>
              <a:t> (Java Standard Edition). JDBC API uses JDBC drivers to connect with the database. There are four types of JDBC drivers:</a:t>
            </a:r>
          </a:p>
          <a:p>
            <a:pPr algn="just">
              <a:buFont typeface="Arial" panose="020B0604020202020204" pitchFamily="34" charset="0"/>
              <a:buChar char="•"/>
            </a:pPr>
            <a:r>
              <a:rPr lang="en-US" sz="1200" b="0" i="0" dirty="0">
                <a:solidFill>
                  <a:srgbClr val="000000"/>
                </a:solidFill>
                <a:effectLst/>
              </a:rPr>
              <a:t>JDBC-ODBC Bridge Driver,</a:t>
            </a:r>
          </a:p>
          <a:p>
            <a:pPr algn="just">
              <a:buFont typeface="Arial" panose="020B0604020202020204" pitchFamily="34" charset="0"/>
              <a:buChar char="•"/>
            </a:pPr>
            <a:r>
              <a:rPr lang="en-US" sz="1200" b="0" i="0" dirty="0">
                <a:solidFill>
                  <a:srgbClr val="000000"/>
                </a:solidFill>
                <a:effectLst/>
              </a:rPr>
              <a:t>Native Driver,</a:t>
            </a:r>
          </a:p>
          <a:p>
            <a:pPr algn="just">
              <a:buFont typeface="Arial" panose="020B0604020202020204" pitchFamily="34" charset="0"/>
              <a:buChar char="•"/>
            </a:pPr>
            <a:r>
              <a:rPr lang="en-US" sz="1200" b="0" i="0" dirty="0">
                <a:solidFill>
                  <a:srgbClr val="000000"/>
                </a:solidFill>
                <a:effectLst/>
              </a:rPr>
              <a:t>Network Protocol Driver, and</a:t>
            </a:r>
          </a:p>
          <a:p>
            <a:pPr algn="just">
              <a:buFont typeface="Arial" panose="020B0604020202020204" pitchFamily="34" charset="0"/>
              <a:buChar char="•"/>
            </a:pPr>
            <a:r>
              <a:rPr lang="en-US" sz="1200" b="0" i="0" dirty="0">
                <a:solidFill>
                  <a:srgbClr val="000000"/>
                </a:solidFill>
                <a:effectLst/>
              </a:rPr>
              <a:t>Thin Driver</a:t>
            </a:r>
            <a:endParaRPr lang="en-US" sz="1200" b="0" i="0" dirty="0">
              <a:solidFill>
                <a:srgbClr val="333333"/>
              </a:solidFill>
              <a:effectLst/>
            </a:endParaRPr>
          </a:p>
          <a:p>
            <a:pPr algn="just"/>
            <a:r>
              <a:rPr lang="en-US" sz="1200" b="0" i="0" dirty="0">
                <a:solidFill>
                  <a:srgbClr val="333333"/>
                </a:solidFill>
                <a:effectLst/>
              </a:rPr>
              <a:t>We can use JDBC API to access tabular data stored in any relational database. By the help of JDBC API, we can save, update, delete and fetch data from the database. It is like Open Database Connectivity (ODBC) provided by Microsoft.</a:t>
            </a:r>
          </a:p>
          <a:p>
            <a:endParaRPr lang="en-US" dirty="0"/>
          </a:p>
        </p:txBody>
      </p:sp>
      <p:pic>
        <p:nvPicPr>
          <p:cNvPr id="5" name="Picture 4">
            <a:extLst>
              <a:ext uri="{FF2B5EF4-FFF2-40B4-BE49-F238E27FC236}">
                <a16:creationId xmlns:a16="http://schemas.microsoft.com/office/drawing/2014/main" id="{3529A217-6450-10D8-B697-CC5F4DB52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0" y="3365500"/>
            <a:ext cx="5181600" cy="2229066"/>
          </a:xfrm>
          <a:prstGeom prst="rect">
            <a:avLst/>
          </a:prstGeom>
        </p:spPr>
      </p:pic>
      <p:sp>
        <p:nvSpPr>
          <p:cNvPr id="6" name="TextBox 5">
            <a:extLst>
              <a:ext uri="{FF2B5EF4-FFF2-40B4-BE49-F238E27FC236}">
                <a16:creationId xmlns:a16="http://schemas.microsoft.com/office/drawing/2014/main" id="{A059E072-1C0E-B09A-53B5-B023BD43B3DC}"/>
              </a:ext>
            </a:extLst>
          </p:cNvPr>
          <p:cNvSpPr txBox="1"/>
          <p:nvPr/>
        </p:nvSpPr>
        <p:spPr>
          <a:xfrm>
            <a:off x="730250" y="5880100"/>
            <a:ext cx="5486400" cy="3693319"/>
          </a:xfrm>
          <a:prstGeom prst="rect">
            <a:avLst/>
          </a:prstGeom>
          <a:noFill/>
        </p:spPr>
        <p:txBody>
          <a:bodyPr wrap="square" rtlCol="0">
            <a:spAutoFit/>
          </a:bodyPr>
          <a:lstStyle/>
          <a:p>
            <a:pPr algn="just"/>
            <a:r>
              <a:rPr lang="en-US" sz="1200" i="0" dirty="0">
                <a:solidFill>
                  <a:srgbClr val="333333"/>
                </a:solidFill>
                <a:effectLst/>
              </a:rPr>
              <a:t>The </a:t>
            </a:r>
            <a:r>
              <a:rPr lang="en-US" sz="1200" i="0" dirty="0" err="1">
                <a:solidFill>
                  <a:srgbClr val="333333"/>
                </a:solidFill>
                <a:effectLst/>
              </a:rPr>
              <a:t>java.sql</a:t>
            </a:r>
            <a:r>
              <a:rPr lang="en-US" sz="1200" i="0" dirty="0">
                <a:solidFill>
                  <a:srgbClr val="333333"/>
                </a:solidFill>
                <a:effectLst/>
              </a:rPr>
              <a:t> package contains classes and interfaces for JDBC API. A list of popular </a:t>
            </a:r>
            <a:r>
              <a:rPr lang="en-US" sz="1200" i="1" dirty="0">
                <a:solidFill>
                  <a:srgbClr val="333333"/>
                </a:solidFill>
                <a:effectLst/>
              </a:rPr>
              <a:t>interfaces</a:t>
            </a:r>
            <a:r>
              <a:rPr lang="en-US" sz="1200" i="0" dirty="0">
                <a:solidFill>
                  <a:srgbClr val="333333"/>
                </a:solidFill>
                <a:effectLst/>
              </a:rPr>
              <a:t> of JDBC API are given below:</a:t>
            </a:r>
          </a:p>
          <a:p>
            <a:pPr algn="just">
              <a:buFont typeface="Arial" panose="020B0604020202020204" pitchFamily="34" charset="0"/>
              <a:buChar char="•"/>
            </a:pPr>
            <a:r>
              <a:rPr lang="en-US" sz="1200" i="0" dirty="0">
                <a:solidFill>
                  <a:srgbClr val="000000"/>
                </a:solidFill>
                <a:effectLst/>
              </a:rPr>
              <a:t>Driver interface</a:t>
            </a:r>
          </a:p>
          <a:p>
            <a:pPr algn="just">
              <a:buFont typeface="Arial" panose="020B0604020202020204" pitchFamily="34" charset="0"/>
              <a:buChar char="•"/>
            </a:pPr>
            <a:r>
              <a:rPr lang="en-US" sz="1200" i="0" dirty="0">
                <a:solidFill>
                  <a:srgbClr val="000000"/>
                </a:solidFill>
                <a:effectLst/>
              </a:rPr>
              <a:t>Connection interface</a:t>
            </a:r>
          </a:p>
          <a:p>
            <a:pPr algn="just">
              <a:buFont typeface="Arial" panose="020B0604020202020204" pitchFamily="34" charset="0"/>
              <a:buChar char="•"/>
            </a:pPr>
            <a:r>
              <a:rPr lang="en-US" sz="1200" i="0" dirty="0">
                <a:solidFill>
                  <a:srgbClr val="000000"/>
                </a:solidFill>
                <a:effectLst/>
              </a:rPr>
              <a:t>Statement interface</a:t>
            </a:r>
          </a:p>
          <a:p>
            <a:pPr algn="just">
              <a:buFont typeface="Arial" panose="020B0604020202020204" pitchFamily="34" charset="0"/>
              <a:buChar char="•"/>
            </a:pPr>
            <a:r>
              <a:rPr lang="en-US" sz="1200" i="0" dirty="0" err="1">
                <a:solidFill>
                  <a:srgbClr val="000000"/>
                </a:solidFill>
                <a:effectLst/>
              </a:rPr>
              <a:t>PreparedStatement</a:t>
            </a:r>
            <a:r>
              <a:rPr lang="en-US" sz="1200" i="0" dirty="0">
                <a:solidFill>
                  <a:srgbClr val="000000"/>
                </a:solidFill>
                <a:effectLst/>
              </a:rPr>
              <a:t> interface</a:t>
            </a:r>
          </a:p>
          <a:p>
            <a:pPr algn="just">
              <a:buFont typeface="Arial" panose="020B0604020202020204" pitchFamily="34" charset="0"/>
              <a:buChar char="•"/>
            </a:pPr>
            <a:r>
              <a:rPr lang="en-US" sz="1200" i="0" dirty="0" err="1">
                <a:solidFill>
                  <a:srgbClr val="000000"/>
                </a:solidFill>
                <a:effectLst/>
              </a:rPr>
              <a:t>CallableStatement</a:t>
            </a:r>
            <a:r>
              <a:rPr lang="en-US" sz="1200" i="0" dirty="0">
                <a:solidFill>
                  <a:srgbClr val="000000"/>
                </a:solidFill>
                <a:effectLst/>
              </a:rPr>
              <a:t> interface</a:t>
            </a:r>
          </a:p>
          <a:p>
            <a:pPr algn="just">
              <a:buFont typeface="Arial" panose="020B0604020202020204" pitchFamily="34" charset="0"/>
              <a:buChar char="•"/>
            </a:pPr>
            <a:r>
              <a:rPr lang="en-US" sz="1200" i="0" dirty="0" err="1">
                <a:solidFill>
                  <a:srgbClr val="000000"/>
                </a:solidFill>
                <a:effectLst/>
              </a:rPr>
              <a:t>ResultSet</a:t>
            </a:r>
            <a:r>
              <a:rPr lang="en-US" sz="1200" i="0" dirty="0">
                <a:solidFill>
                  <a:srgbClr val="000000"/>
                </a:solidFill>
                <a:effectLst/>
              </a:rPr>
              <a:t> interface</a:t>
            </a:r>
          </a:p>
          <a:p>
            <a:pPr algn="just">
              <a:buFont typeface="Arial" panose="020B0604020202020204" pitchFamily="34" charset="0"/>
              <a:buChar char="•"/>
            </a:pPr>
            <a:r>
              <a:rPr lang="en-US" sz="1200" i="0" dirty="0" err="1">
                <a:solidFill>
                  <a:srgbClr val="000000"/>
                </a:solidFill>
                <a:effectLst/>
              </a:rPr>
              <a:t>ResultSetMetaData</a:t>
            </a:r>
            <a:r>
              <a:rPr lang="en-US" sz="1200" i="0" dirty="0">
                <a:solidFill>
                  <a:srgbClr val="000000"/>
                </a:solidFill>
                <a:effectLst/>
              </a:rPr>
              <a:t> interface</a:t>
            </a:r>
          </a:p>
          <a:p>
            <a:pPr algn="just">
              <a:buFont typeface="Arial" panose="020B0604020202020204" pitchFamily="34" charset="0"/>
              <a:buChar char="•"/>
            </a:pPr>
            <a:r>
              <a:rPr lang="en-US" sz="1200" i="0" dirty="0" err="1">
                <a:solidFill>
                  <a:srgbClr val="000000"/>
                </a:solidFill>
                <a:effectLst/>
              </a:rPr>
              <a:t>DatabaseMetaData</a:t>
            </a:r>
            <a:r>
              <a:rPr lang="en-US" sz="1200" i="0" dirty="0">
                <a:solidFill>
                  <a:srgbClr val="000000"/>
                </a:solidFill>
                <a:effectLst/>
              </a:rPr>
              <a:t> interface</a:t>
            </a:r>
          </a:p>
          <a:p>
            <a:pPr algn="just">
              <a:buFont typeface="Arial" panose="020B0604020202020204" pitchFamily="34" charset="0"/>
              <a:buChar char="•"/>
            </a:pPr>
            <a:r>
              <a:rPr lang="en-US" sz="1200" i="0" dirty="0" err="1">
                <a:solidFill>
                  <a:srgbClr val="000000"/>
                </a:solidFill>
                <a:effectLst/>
              </a:rPr>
              <a:t>RowSet</a:t>
            </a:r>
            <a:r>
              <a:rPr lang="en-US" sz="1200" i="0" dirty="0">
                <a:solidFill>
                  <a:srgbClr val="000000"/>
                </a:solidFill>
                <a:effectLst/>
              </a:rPr>
              <a:t> interface</a:t>
            </a:r>
          </a:p>
          <a:p>
            <a:pPr algn="just"/>
            <a:endParaRPr lang="en-US" sz="1200" dirty="0">
              <a:solidFill>
                <a:srgbClr val="000000"/>
              </a:solidFill>
            </a:endParaRPr>
          </a:p>
          <a:p>
            <a:pPr algn="just"/>
            <a:r>
              <a:rPr lang="en-US" sz="1200" i="0" dirty="0">
                <a:solidFill>
                  <a:srgbClr val="333333"/>
                </a:solidFill>
                <a:effectLst/>
              </a:rPr>
              <a:t>A list of popular </a:t>
            </a:r>
            <a:r>
              <a:rPr lang="en-US" sz="1200" i="1" dirty="0">
                <a:solidFill>
                  <a:srgbClr val="333333"/>
                </a:solidFill>
                <a:effectLst/>
              </a:rPr>
              <a:t>classes</a:t>
            </a:r>
            <a:r>
              <a:rPr lang="en-US" sz="1200" i="0" dirty="0">
                <a:solidFill>
                  <a:srgbClr val="333333"/>
                </a:solidFill>
                <a:effectLst/>
              </a:rPr>
              <a:t> of JDBC API are given below:</a:t>
            </a:r>
          </a:p>
          <a:p>
            <a:pPr algn="just">
              <a:buFont typeface="Arial" panose="020B0604020202020204" pitchFamily="34" charset="0"/>
              <a:buChar char="•"/>
            </a:pPr>
            <a:r>
              <a:rPr lang="en-US" sz="1200" i="0" dirty="0" err="1">
                <a:solidFill>
                  <a:srgbClr val="000000"/>
                </a:solidFill>
                <a:effectLst/>
              </a:rPr>
              <a:t>DriverManager</a:t>
            </a:r>
            <a:r>
              <a:rPr lang="en-US" sz="1200" i="0" dirty="0">
                <a:solidFill>
                  <a:srgbClr val="000000"/>
                </a:solidFill>
                <a:effectLst/>
              </a:rPr>
              <a:t> class</a:t>
            </a:r>
          </a:p>
          <a:p>
            <a:pPr algn="just">
              <a:buFont typeface="Arial" panose="020B0604020202020204" pitchFamily="34" charset="0"/>
              <a:buChar char="•"/>
            </a:pPr>
            <a:r>
              <a:rPr lang="en-US" sz="1200" i="0" dirty="0">
                <a:solidFill>
                  <a:srgbClr val="000000"/>
                </a:solidFill>
                <a:effectLst/>
              </a:rPr>
              <a:t>Blob class</a:t>
            </a:r>
          </a:p>
          <a:p>
            <a:pPr algn="just">
              <a:buFont typeface="Arial" panose="020B0604020202020204" pitchFamily="34" charset="0"/>
              <a:buChar char="•"/>
            </a:pPr>
            <a:r>
              <a:rPr lang="en-US" sz="1200" i="0" dirty="0" err="1">
                <a:solidFill>
                  <a:srgbClr val="000000"/>
                </a:solidFill>
                <a:effectLst/>
              </a:rPr>
              <a:t>Clob</a:t>
            </a:r>
            <a:r>
              <a:rPr lang="en-US" sz="1200" i="0" dirty="0">
                <a:solidFill>
                  <a:srgbClr val="000000"/>
                </a:solidFill>
                <a:effectLst/>
              </a:rPr>
              <a:t> class</a:t>
            </a:r>
          </a:p>
          <a:p>
            <a:pPr algn="just">
              <a:buFont typeface="Arial" panose="020B0604020202020204" pitchFamily="34" charset="0"/>
              <a:buChar char="•"/>
            </a:pPr>
            <a:r>
              <a:rPr lang="en-US" sz="1200" i="0" dirty="0">
                <a:solidFill>
                  <a:srgbClr val="000000"/>
                </a:solidFill>
                <a:effectLst/>
              </a:rPr>
              <a:t>Types class</a:t>
            </a:r>
          </a:p>
          <a:p>
            <a:pPr algn="just"/>
            <a:endParaRPr lang="en-US" sz="1200" i="0" dirty="0">
              <a:solidFill>
                <a:srgbClr val="000000"/>
              </a:solidFill>
              <a:effectLst/>
            </a:endParaRPr>
          </a:p>
          <a:p>
            <a:endParaRPr lang="en-US" dirty="0"/>
          </a:p>
        </p:txBody>
      </p:sp>
    </p:spTree>
    <p:extLst>
      <p:ext uri="{BB962C8B-B14F-4D97-AF65-F5344CB8AC3E}">
        <p14:creationId xmlns:p14="http://schemas.microsoft.com/office/powerpoint/2010/main" val="289932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744B58-7D8A-6CC9-BAE7-AF10F54BE7FB}"/>
              </a:ext>
            </a:extLst>
          </p:cNvPr>
          <p:cNvSpPr txBox="1"/>
          <p:nvPr/>
        </p:nvSpPr>
        <p:spPr>
          <a:xfrm>
            <a:off x="425450" y="444440"/>
            <a:ext cx="6553200" cy="8586966"/>
          </a:xfrm>
          <a:prstGeom prst="rect">
            <a:avLst/>
          </a:prstGeom>
          <a:noFill/>
        </p:spPr>
        <p:txBody>
          <a:bodyPr wrap="square" rtlCol="0">
            <a:spAutoFit/>
          </a:bodyPr>
          <a:lstStyle/>
          <a:p>
            <a:r>
              <a:rPr lang="en-US" b="1" dirty="0"/>
              <a:t>4. </a:t>
            </a:r>
            <a:r>
              <a:rPr lang="en-US" b="1" dirty="0" err="1"/>
              <a:t>MySql</a:t>
            </a:r>
            <a:r>
              <a:rPr lang="en-US" b="1" dirty="0"/>
              <a:t> (database)</a:t>
            </a:r>
          </a:p>
          <a:p>
            <a:endParaRPr lang="en-US" b="1" dirty="0"/>
          </a:p>
          <a:p>
            <a:r>
              <a:rPr lang="en-US" sz="1200" b="0" i="0" dirty="0">
                <a:solidFill>
                  <a:srgbClr val="161513"/>
                </a:solidFill>
                <a:effectLst/>
              </a:rPr>
              <a:t>MySQL is the world’s most popular open source database. According to </a:t>
            </a:r>
            <a:r>
              <a:rPr lang="en-US" sz="1200" b="0" i="0" strike="noStrike" dirty="0">
                <a:solidFill>
                  <a:srgbClr val="006B8F"/>
                </a:solidFill>
                <a:effectLst/>
                <a:hlinkClick r:id="rId2"/>
              </a:rPr>
              <a:t>DB-Engines</a:t>
            </a:r>
            <a:r>
              <a:rPr lang="en-US" sz="1200" b="0" i="0" dirty="0">
                <a:solidFill>
                  <a:srgbClr val="161513"/>
                </a:solidFill>
                <a:effectLst/>
              </a:rPr>
              <a:t>, MySQL ranks as the second-most-popular database, behind </a:t>
            </a:r>
            <a:r>
              <a:rPr lang="en-US" sz="1200" b="0" i="0" strike="noStrike" dirty="0">
                <a:solidFill>
                  <a:srgbClr val="006B8F"/>
                </a:solidFill>
                <a:effectLst/>
                <a:hlinkClick r:id="rId3"/>
              </a:rPr>
              <a:t>Oracle Database</a:t>
            </a:r>
            <a:r>
              <a:rPr lang="en-US" sz="1200" b="0" i="0" dirty="0">
                <a:solidFill>
                  <a:srgbClr val="161513"/>
                </a:solidFill>
                <a:effectLst/>
              </a:rPr>
              <a:t>. MySQL powers many of the most accessed applications, including Facebook, Twitter, Netflix, Uber, Airbnb, Shopify, and Booking.com.</a:t>
            </a:r>
            <a:endParaRPr lang="en-US" sz="1200" i="0" dirty="0">
              <a:solidFill>
                <a:srgbClr val="161513"/>
              </a:solidFill>
              <a:effectLst/>
            </a:endParaRPr>
          </a:p>
          <a:p>
            <a:pPr algn="l"/>
            <a:r>
              <a:rPr lang="en-US" sz="1200" b="1" i="0" dirty="0">
                <a:solidFill>
                  <a:srgbClr val="161513"/>
                </a:solidFill>
                <a:effectLst/>
              </a:rPr>
              <a:t>MySQL is a relational database management system</a:t>
            </a:r>
          </a:p>
          <a:p>
            <a:pPr algn="l"/>
            <a:r>
              <a:rPr lang="en-US" sz="1200" b="0" i="0" strike="noStrike" dirty="0">
                <a:solidFill>
                  <a:srgbClr val="006B8F"/>
                </a:solidFill>
                <a:effectLst/>
                <a:hlinkClick r:id="rId4"/>
              </a:rPr>
              <a:t>Databases</a:t>
            </a:r>
            <a:r>
              <a:rPr lang="en-US" sz="1200" b="0" i="0" dirty="0">
                <a:solidFill>
                  <a:srgbClr val="161513"/>
                </a:solidFill>
                <a:effectLst/>
              </a:rPr>
              <a:t> are the essential data repository for all software applications. For example, whenever someone conducts a web search, logs in to an account, or completes a transaction, a database system is storing the information so it can be accessed in the future.</a:t>
            </a:r>
          </a:p>
          <a:p>
            <a:pPr algn="l"/>
            <a:r>
              <a:rPr lang="en-US" sz="1200" b="0" i="0" dirty="0">
                <a:solidFill>
                  <a:srgbClr val="161513"/>
                </a:solidFill>
                <a:effectLst/>
              </a:rPr>
              <a:t>A </a:t>
            </a:r>
            <a:r>
              <a:rPr lang="en-US" sz="1200" b="0" i="0" strike="noStrike" dirty="0">
                <a:solidFill>
                  <a:srgbClr val="006B8F"/>
                </a:solidFill>
                <a:effectLst/>
                <a:hlinkClick r:id="rId5"/>
              </a:rPr>
              <a:t>relational database</a:t>
            </a:r>
            <a:r>
              <a:rPr lang="en-US" sz="1200" b="0" i="0" dirty="0">
                <a:solidFill>
                  <a:srgbClr val="161513"/>
                </a:solidFill>
                <a:effectLst/>
              </a:rPr>
              <a:t> stores data in separate tables rather than putting all the data in one big storeroom. The database structure is organized into physical files optimized for speed. The logical data model, with objects such as data tables, views, rows, and columns, offers a flexible programming environment. You set up rules governing the relationships between different data fields, such as one to one, one to many, unique, required, or optional, and “pointers” between different tables. The database enforces these rules so that with a well-designed database your application never sees data that’s inconsistent, duplicated, orphaned, out of date, or missing.</a:t>
            </a:r>
          </a:p>
          <a:p>
            <a:pPr algn="l"/>
            <a:r>
              <a:rPr lang="en-US" sz="1200" b="1" i="0" dirty="0">
                <a:solidFill>
                  <a:srgbClr val="161513"/>
                </a:solidFill>
                <a:effectLst/>
              </a:rPr>
              <a:t>MySQL benefits</a:t>
            </a:r>
          </a:p>
          <a:p>
            <a:pPr algn="l"/>
            <a:r>
              <a:rPr lang="en-US" sz="1200" b="0" i="0" dirty="0">
                <a:solidFill>
                  <a:srgbClr val="161513"/>
                </a:solidFill>
                <a:effectLst/>
              </a:rPr>
              <a:t>MySQL is fast, reliable, scalable, and easy to use. It was originally developed to handle large databases quickly and has been used in highly demanding production environments for many years.</a:t>
            </a:r>
          </a:p>
          <a:p>
            <a:pPr algn="l"/>
            <a:r>
              <a:rPr lang="en-US" sz="1200" b="0" i="0" dirty="0">
                <a:solidFill>
                  <a:srgbClr val="161513"/>
                </a:solidFill>
                <a:effectLst/>
              </a:rPr>
              <a:t>Although MySQL is under constant development, it offers a rich and useful set of functions. MySQL’s connectivity, speed, and security make it highly suited for accessing databases on the internet.</a:t>
            </a:r>
          </a:p>
          <a:p>
            <a:pPr algn="l"/>
            <a:r>
              <a:rPr lang="en-US" sz="1200" b="0" i="0" dirty="0">
                <a:solidFill>
                  <a:srgbClr val="161513"/>
                </a:solidFill>
                <a:effectLst/>
              </a:rPr>
              <a:t>MySQL’s key benefits include</a:t>
            </a:r>
          </a:p>
          <a:p>
            <a:pPr algn="l"/>
            <a:r>
              <a:rPr lang="en-US" sz="1200" b="1" i="0" dirty="0">
                <a:solidFill>
                  <a:srgbClr val="161513"/>
                </a:solidFill>
                <a:effectLst/>
              </a:rPr>
              <a:t>Ease of use:</a:t>
            </a:r>
            <a:r>
              <a:rPr lang="en-US" sz="1200" b="0" i="0" dirty="0">
                <a:solidFill>
                  <a:srgbClr val="161513"/>
                </a:solidFill>
                <a:effectLst/>
              </a:rPr>
              <a:t> Developers can install MySQL in minutes, and the database is easy to manage.</a:t>
            </a:r>
          </a:p>
          <a:p>
            <a:pPr algn="l"/>
            <a:r>
              <a:rPr lang="en-US" sz="1200" b="1" i="0" dirty="0">
                <a:solidFill>
                  <a:srgbClr val="161513"/>
                </a:solidFill>
                <a:effectLst/>
              </a:rPr>
              <a:t>Reliability:</a:t>
            </a:r>
            <a:r>
              <a:rPr lang="en-US" sz="1200" b="0" i="0" dirty="0">
                <a:solidFill>
                  <a:srgbClr val="161513"/>
                </a:solidFill>
                <a:effectLst/>
              </a:rPr>
              <a:t> MySQL is one of the most mature and widely used databases. It has been tested in a wide variety of scenarios for more than 25 years, including by many of the world’s largest companies. Organizations depend on MySQL to run business-critical applications because of its reliability.</a:t>
            </a:r>
          </a:p>
          <a:p>
            <a:pPr algn="l"/>
            <a:r>
              <a:rPr lang="en-US" sz="1200" b="1" i="0" dirty="0">
                <a:solidFill>
                  <a:srgbClr val="161513"/>
                </a:solidFill>
                <a:effectLst/>
              </a:rPr>
              <a:t>Scalability: </a:t>
            </a:r>
            <a:r>
              <a:rPr lang="en-US" sz="1200" b="0" i="0" dirty="0">
                <a:solidFill>
                  <a:srgbClr val="161513"/>
                </a:solidFill>
                <a:effectLst/>
              </a:rPr>
              <a:t>MySQL scales to meet the demands of the most accessed applications. MySQL’s native replication architecture enables organizations such as Facebook to scale applications to support billions of users.</a:t>
            </a:r>
          </a:p>
          <a:p>
            <a:pPr algn="l"/>
            <a:r>
              <a:rPr lang="en-US" sz="1200" b="1" i="0" dirty="0">
                <a:solidFill>
                  <a:srgbClr val="161513"/>
                </a:solidFill>
                <a:effectLst/>
              </a:rPr>
              <a:t>Performance:</a:t>
            </a:r>
            <a:r>
              <a:rPr lang="en-US" sz="1200" b="0" i="0" dirty="0">
                <a:solidFill>
                  <a:srgbClr val="161513"/>
                </a:solidFill>
                <a:effectLst/>
              </a:rPr>
              <a:t> MySQL </a:t>
            </a:r>
            <a:r>
              <a:rPr lang="en-US" sz="1200" b="0" i="0" dirty="0" err="1">
                <a:solidFill>
                  <a:srgbClr val="161513"/>
                </a:solidFill>
                <a:effectLst/>
              </a:rPr>
              <a:t>HeatWave</a:t>
            </a:r>
            <a:r>
              <a:rPr lang="en-US" sz="1200" b="0" i="0" dirty="0">
                <a:solidFill>
                  <a:srgbClr val="161513"/>
                </a:solidFill>
                <a:effectLst/>
              </a:rPr>
              <a:t> is </a:t>
            </a:r>
            <a:r>
              <a:rPr lang="en-US" sz="1200" b="0" i="0" u="none" strike="noStrike" dirty="0">
                <a:solidFill>
                  <a:srgbClr val="006B8F"/>
                </a:solidFill>
                <a:effectLst/>
                <a:hlinkClick r:id="rId6"/>
              </a:rPr>
              <a:t>faster and less expensive</a:t>
            </a:r>
            <a:r>
              <a:rPr lang="en-US" sz="1200" b="0" i="0" dirty="0">
                <a:solidFill>
                  <a:srgbClr val="161513"/>
                </a:solidFill>
                <a:effectLst/>
              </a:rPr>
              <a:t> than other database services, as demonstrated by multiple standard industry benchmarks, including TPC-H, TPC-DS, and CH-</a:t>
            </a:r>
            <a:r>
              <a:rPr lang="en-US" sz="1200" b="0" i="0" dirty="0" err="1">
                <a:solidFill>
                  <a:srgbClr val="161513"/>
                </a:solidFill>
                <a:effectLst/>
              </a:rPr>
              <a:t>benCHmark</a:t>
            </a:r>
            <a:r>
              <a:rPr lang="en-US" sz="1200" b="0" i="0" dirty="0">
                <a:solidFill>
                  <a:srgbClr val="161513"/>
                </a:solidFill>
                <a:effectLst/>
              </a:rPr>
              <a:t>.</a:t>
            </a:r>
          </a:p>
          <a:p>
            <a:pPr algn="l"/>
            <a:r>
              <a:rPr lang="en-US" sz="1200" b="1" i="0" dirty="0">
                <a:solidFill>
                  <a:srgbClr val="161513"/>
                </a:solidFill>
                <a:effectLst/>
              </a:rPr>
              <a:t>High availability:</a:t>
            </a:r>
            <a:r>
              <a:rPr lang="en-US" sz="1200" b="0" i="0" dirty="0">
                <a:solidFill>
                  <a:srgbClr val="161513"/>
                </a:solidFill>
                <a:effectLst/>
              </a:rPr>
              <a:t> MySQL delivers a complete set of native, fully integrated replication technologies for high availability and disaster recovery. For business-critical applications, and to meet service-level agreement commitments, customers can achieve</a:t>
            </a:r>
          </a:p>
          <a:p>
            <a:pPr algn="l">
              <a:buFont typeface="Arial" panose="020B0604020202020204" pitchFamily="34" charset="0"/>
              <a:buChar char="•"/>
            </a:pPr>
            <a:r>
              <a:rPr lang="en-US" sz="1200" b="0" i="0" dirty="0">
                <a:solidFill>
                  <a:srgbClr val="161513"/>
                </a:solidFill>
                <a:effectLst/>
              </a:rPr>
              <a:t>Recovery point objective = 0 (zero data loss)</a:t>
            </a:r>
          </a:p>
          <a:p>
            <a:pPr algn="l">
              <a:buFont typeface="Arial" panose="020B0604020202020204" pitchFamily="34" charset="0"/>
              <a:buChar char="•"/>
            </a:pPr>
            <a:r>
              <a:rPr lang="en-US" sz="1200" b="0" i="0" dirty="0">
                <a:solidFill>
                  <a:srgbClr val="161513"/>
                </a:solidFill>
                <a:effectLst/>
              </a:rPr>
              <a:t>Recovery time objective = seconds (automatic failover)</a:t>
            </a:r>
          </a:p>
          <a:p>
            <a:pPr algn="l"/>
            <a:r>
              <a:rPr lang="en-US" sz="1200" b="1" i="0" dirty="0">
                <a:solidFill>
                  <a:srgbClr val="161513"/>
                </a:solidFill>
                <a:effectLst/>
              </a:rPr>
              <a:t>Security:</a:t>
            </a:r>
            <a:r>
              <a:rPr lang="en-US" sz="1200" b="0" i="0" dirty="0">
                <a:solidFill>
                  <a:srgbClr val="161513"/>
                </a:solidFill>
                <a:effectLst/>
              </a:rPr>
              <a:t> </a:t>
            </a:r>
            <a:r>
              <a:rPr lang="en-US" sz="1200" b="0" i="0" u="none" strike="noStrike" dirty="0">
                <a:solidFill>
                  <a:srgbClr val="006B8F"/>
                </a:solidFill>
                <a:effectLst/>
                <a:hlinkClick r:id="rId7"/>
              </a:rPr>
              <a:t>Data security</a:t>
            </a:r>
            <a:r>
              <a:rPr lang="en-US" sz="1200" b="0" i="0" dirty="0">
                <a:solidFill>
                  <a:srgbClr val="161513"/>
                </a:solidFill>
                <a:effectLst/>
              </a:rPr>
              <a:t> entails protection and compliance with industry and government regulations, including the European Union General Data Protection Regulation, the Payment Card Industry Data Security Standard, the Health Insurance Portability and Accountability Act, and the Defense Information Systems Agency’s Security Technical Implementation Guides. MySQL Enterprise Edition provides advanced security features, including authentication/authorization, transparent data encryption, auditing, data masking, and a database firewall.</a:t>
            </a:r>
          </a:p>
          <a:p>
            <a:endParaRPr lang="en-US" sz="1200" dirty="0"/>
          </a:p>
        </p:txBody>
      </p:sp>
      <p:pic>
        <p:nvPicPr>
          <p:cNvPr id="4" name="Picture 3">
            <a:extLst>
              <a:ext uri="{FF2B5EF4-FFF2-40B4-BE49-F238E27FC236}">
                <a16:creationId xmlns:a16="http://schemas.microsoft.com/office/drawing/2014/main" id="{0A5DAD06-EE1B-1541-9D65-309E2722F8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5440" y="8775701"/>
            <a:ext cx="4005620" cy="1295400"/>
          </a:xfrm>
          <a:prstGeom prst="rect">
            <a:avLst/>
          </a:prstGeom>
        </p:spPr>
      </p:pic>
    </p:spTree>
    <p:extLst>
      <p:ext uri="{BB962C8B-B14F-4D97-AF65-F5344CB8AC3E}">
        <p14:creationId xmlns:p14="http://schemas.microsoft.com/office/powerpoint/2010/main" val="154429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F3A8CC-1E49-8B6A-C3EF-B74700D3F95F}"/>
              </a:ext>
            </a:extLst>
          </p:cNvPr>
          <p:cNvSpPr txBox="1"/>
          <p:nvPr/>
        </p:nvSpPr>
        <p:spPr>
          <a:xfrm>
            <a:off x="425450" y="698500"/>
            <a:ext cx="6629400" cy="4715778"/>
          </a:xfrm>
          <a:prstGeom prst="rect">
            <a:avLst/>
          </a:prstGeom>
          <a:noFill/>
        </p:spPr>
        <p:txBody>
          <a:bodyPr wrap="square" rtlCol="0">
            <a:spAutoFit/>
          </a:bodyPr>
          <a:lstStyle/>
          <a:p>
            <a:pPr marL="140970" marR="0">
              <a:spcBef>
                <a:spcPts val="900"/>
              </a:spcBef>
              <a:spcAft>
                <a:spcPts val="0"/>
              </a:spcAft>
            </a:pP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Steps</a:t>
            </a:r>
            <a:r>
              <a:rPr lang="en-US" sz="1400" b="1"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to</a:t>
            </a:r>
            <a:r>
              <a:rPr lang="en-US" sz="14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develop</a:t>
            </a:r>
            <a:r>
              <a:rPr lang="en-US" sz="14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Registration</a:t>
            </a:r>
            <a:r>
              <a:rPr lang="en-US" sz="1400" b="1"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Form</a:t>
            </a:r>
            <a:r>
              <a:rPr lang="en-US" sz="1400" b="1"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in</a:t>
            </a:r>
            <a:r>
              <a:rPr lang="en-US" sz="1400" b="1"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Java</a:t>
            </a:r>
            <a:r>
              <a:rPr lang="en-US" sz="14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Swing</a:t>
            </a:r>
            <a:r>
              <a:rPr lang="en-US" sz="14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is</a:t>
            </a:r>
            <a:r>
              <a:rPr lang="en-US" sz="14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as</a:t>
            </a:r>
            <a:r>
              <a:rPr lang="en-US" sz="1400" b="1"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below</a:t>
            </a:r>
            <a:endParaRPr lang="en-US" sz="1400" b="1" dirty="0">
              <a:effectLst/>
              <a:latin typeface="Times New Roman" panose="02020603050405020304" pitchFamily="18" charset="0"/>
              <a:ea typeface="Times New Roman" panose="02020603050405020304" pitchFamily="18" charset="0"/>
            </a:endParaRPr>
          </a:p>
          <a:p>
            <a:pPr marL="342900" marR="0" lvl="0" indent="-342900">
              <a:spcBef>
                <a:spcPts val="1060"/>
              </a:spcBef>
              <a:spcAft>
                <a:spcPts val="0"/>
              </a:spcAft>
              <a:buSzPts val="1100"/>
              <a:buFont typeface="Calibri" panose="020F0502020204030204" pitchFamily="34" charset="0"/>
              <a:buAutoNum type="arabicPeriod"/>
              <a:tabLst>
                <a:tab pos="546735" algn="l"/>
              </a:tabLst>
            </a:pPr>
            <a:r>
              <a:rPr lang="en-US" sz="1200" dirty="0">
                <a:latin typeface="Calibri" panose="020F0502020204030204" pitchFamily="34" charset="0"/>
                <a:ea typeface="Calibri" panose="020F0502020204030204" pitchFamily="34" charset="0"/>
              </a:rPr>
              <a:t>Create a project named Registration form and add JAR file</a:t>
            </a:r>
            <a:endParaRPr lang="en-US" sz="1200" dirty="0">
              <a:effectLst/>
              <a:latin typeface="Calibri" panose="020F0502020204030204" pitchFamily="34" charset="0"/>
              <a:ea typeface="Calibri" panose="020F0502020204030204" pitchFamily="34" charset="0"/>
            </a:endParaRPr>
          </a:p>
          <a:p>
            <a:pPr marL="342900" marR="0" lvl="0" indent="-342900">
              <a:spcBef>
                <a:spcPts val="120"/>
              </a:spcBef>
              <a:spcAft>
                <a:spcPts val="0"/>
              </a:spcAft>
              <a:buSzPts val="1100"/>
              <a:buFont typeface="Calibri" panose="020F0502020204030204" pitchFamily="34" charset="0"/>
              <a:buAutoNum type="arabicPeriod"/>
              <a:tabLst>
                <a:tab pos="546735" algn="l"/>
              </a:tabLst>
            </a:pPr>
            <a:r>
              <a:rPr lang="en-US" sz="1200" dirty="0">
                <a:effectLst/>
                <a:latin typeface="Calibri" panose="020F0502020204030204" pitchFamily="34" charset="0"/>
                <a:ea typeface="Calibri" panose="020F0502020204030204" pitchFamily="34" charset="0"/>
              </a:rPr>
              <a:t>Create</a:t>
            </a:r>
            <a:r>
              <a:rPr lang="en-US" sz="1200" spc="-1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User</a:t>
            </a:r>
            <a:r>
              <a:rPr lang="en-US" sz="1200" spc="-20"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Interface (UI)</a:t>
            </a:r>
            <a:r>
              <a:rPr lang="en-US" sz="1200" spc="-1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Using</a:t>
            </a:r>
            <a:r>
              <a:rPr lang="en-US" sz="1200" spc="-5" dirty="0">
                <a:effectLst/>
                <a:latin typeface="Calibri" panose="020F0502020204030204" pitchFamily="34" charset="0"/>
                <a:ea typeface="Calibri" panose="020F0502020204030204" pitchFamily="34" charset="0"/>
              </a:rPr>
              <a:t> </a:t>
            </a:r>
            <a:r>
              <a:rPr lang="en-US" sz="1200" dirty="0" err="1">
                <a:effectLst/>
                <a:latin typeface="Calibri" panose="020F0502020204030204" pitchFamily="34" charset="0"/>
                <a:ea typeface="Calibri" panose="020F0502020204030204" pitchFamily="34" charset="0"/>
              </a:rPr>
              <a:t>Jframe</a:t>
            </a:r>
            <a:r>
              <a:rPr lang="en-US" sz="1200" dirty="0">
                <a:latin typeface="Calibri" panose="020F0502020204030204" pitchFamily="34" charset="0"/>
                <a:ea typeface="Calibri" panose="020F0502020204030204" pitchFamily="34" charset="0"/>
              </a:rPr>
              <a:t> and Collect data </a:t>
            </a:r>
            <a:endParaRPr lang="en-US" sz="1200" dirty="0">
              <a:effectLst/>
              <a:latin typeface="Calibri" panose="020F0502020204030204" pitchFamily="34" charset="0"/>
              <a:ea typeface="Calibri" panose="020F0502020204030204" pitchFamily="34" charset="0"/>
            </a:endParaRPr>
          </a:p>
          <a:p>
            <a:pPr marL="342900" marR="0" lvl="0" indent="-342900">
              <a:spcBef>
                <a:spcPts val="110"/>
              </a:spcBef>
              <a:spcAft>
                <a:spcPts val="0"/>
              </a:spcAft>
              <a:buSzPts val="1100"/>
              <a:buFont typeface="Calibri" panose="020F0502020204030204" pitchFamily="34" charset="0"/>
              <a:buAutoNum type="arabicPeriod"/>
              <a:tabLst>
                <a:tab pos="546735" algn="l"/>
              </a:tabLst>
            </a:pPr>
            <a:r>
              <a:rPr lang="en-US" sz="1200" dirty="0">
                <a:effectLst/>
                <a:latin typeface="Calibri" panose="020F0502020204030204" pitchFamily="34" charset="0"/>
                <a:ea typeface="Calibri" panose="020F0502020204030204" pitchFamily="34" charset="0"/>
              </a:rPr>
              <a:t>Validate</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and</a:t>
            </a:r>
            <a:r>
              <a:rPr lang="en-US" sz="1200" spc="-20"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Process</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Received</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data</a:t>
            </a:r>
          </a:p>
          <a:p>
            <a:pPr marL="342900" marR="0" lvl="0" indent="-342900">
              <a:spcBef>
                <a:spcPts val="110"/>
              </a:spcBef>
              <a:spcAft>
                <a:spcPts val="0"/>
              </a:spcAft>
              <a:buSzPts val="1100"/>
              <a:buFont typeface="Calibri" panose="020F0502020204030204" pitchFamily="34" charset="0"/>
              <a:buAutoNum type="arabicPeriod"/>
              <a:tabLst>
                <a:tab pos="546735" algn="l"/>
              </a:tabLst>
            </a:pPr>
            <a:r>
              <a:rPr lang="en-US" sz="1200" dirty="0">
                <a:effectLst/>
                <a:latin typeface="Calibri" panose="020F0502020204030204" pitchFamily="34" charset="0"/>
                <a:ea typeface="Calibri" panose="020F0502020204030204" pitchFamily="34" charset="0"/>
              </a:rPr>
              <a:t>Cre</a:t>
            </a:r>
            <a:r>
              <a:rPr lang="en-US" sz="1200" dirty="0">
                <a:latin typeface="Calibri" panose="020F0502020204030204" pitchFamily="34" charset="0"/>
                <a:ea typeface="Calibri" panose="020F0502020204030204" pitchFamily="34" charset="0"/>
              </a:rPr>
              <a:t>ate Database and table in </a:t>
            </a:r>
            <a:r>
              <a:rPr lang="en-US" sz="1200" dirty="0" err="1">
                <a:latin typeface="Calibri" panose="020F0502020204030204" pitchFamily="34" charset="0"/>
                <a:ea typeface="Calibri" panose="020F0502020204030204" pitchFamily="34" charset="0"/>
              </a:rPr>
              <a:t>MySql</a:t>
            </a:r>
            <a:endParaRPr lang="en-US" sz="1200" dirty="0">
              <a:latin typeface="Calibri" panose="020F0502020204030204" pitchFamily="34" charset="0"/>
              <a:ea typeface="Calibri" panose="020F0502020204030204" pitchFamily="34" charset="0"/>
            </a:endParaRPr>
          </a:p>
          <a:p>
            <a:pPr marL="342900" marR="0" lvl="0" indent="-342900">
              <a:spcBef>
                <a:spcPts val="110"/>
              </a:spcBef>
              <a:spcAft>
                <a:spcPts val="0"/>
              </a:spcAft>
              <a:buSzPts val="1100"/>
              <a:buFont typeface="Calibri" panose="020F0502020204030204" pitchFamily="34" charset="0"/>
              <a:buAutoNum type="arabicPeriod"/>
              <a:tabLst>
                <a:tab pos="546735" algn="l"/>
              </a:tabLst>
            </a:pPr>
            <a:r>
              <a:rPr lang="en-US" sz="1200" dirty="0">
                <a:effectLst/>
                <a:latin typeface="Calibri" panose="020F0502020204030204" pitchFamily="34" charset="0"/>
                <a:ea typeface="Calibri" panose="020F0502020204030204" pitchFamily="34" charset="0"/>
              </a:rPr>
              <a:t>Link </a:t>
            </a:r>
            <a:r>
              <a:rPr lang="en-US" sz="1200" dirty="0">
                <a:latin typeface="Calibri" panose="020F0502020204030204" pitchFamily="34" charset="0"/>
                <a:ea typeface="Calibri" panose="020F0502020204030204" pitchFamily="34" charset="0"/>
              </a:rPr>
              <a:t>Database with Java Swing</a:t>
            </a:r>
            <a:endParaRPr lang="en-US" sz="1200" dirty="0">
              <a:effectLst/>
              <a:latin typeface="Calibri" panose="020F0502020204030204" pitchFamily="34" charset="0"/>
              <a:ea typeface="Calibri" panose="020F0502020204030204" pitchFamily="34" charset="0"/>
            </a:endParaRPr>
          </a:p>
          <a:p>
            <a:pPr marL="342900" marR="0" lvl="0" indent="-342900">
              <a:spcBef>
                <a:spcPts val="120"/>
              </a:spcBef>
              <a:spcAft>
                <a:spcPts val="0"/>
              </a:spcAft>
              <a:buSzPts val="1100"/>
              <a:buFont typeface="Calibri" panose="020F0502020204030204" pitchFamily="34" charset="0"/>
              <a:buAutoNum type="arabicPeriod"/>
              <a:tabLst>
                <a:tab pos="546735" algn="l"/>
              </a:tabLst>
            </a:pPr>
            <a:r>
              <a:rPr lang="en-US" sz="1200" dirty="0">
                <a:effectLst/>
                <a:latin typeface="Calibri" panose="020F0502020204030204" pitchFamily="34" charset="0"/>
                <a:ea typeface="Calibri" panose="020F0502020204030204" pitchFamily="34" charset="0"/>
              </a:rPr>
              <a:t>Saving</a:t>
            </a:r>
            <a:r>
              <a:rPr lang="en-US" sz="1200" spc="-1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data</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to</a:t>
            </a:r>
            <a:r>
              <a:rPr lang="en-US" sz="1200" spc="-10" dirty="0">
                <a:effectLst/>
                <a:latin typeface="Calibri" panose="020F0502020204030204" pitchFamily="34" charset="0"/>
                <a:ea typeface="Calibri" panose="020F0502020204030204" pitchFamily="34" charset="0"/>
              </a:rPr>
              <a:t> </a:t>
            </a:r>
            <a:r>
              <a:rPr lang="en-US" sz="1200" dirty="0" err="1">
                <a:effectLst/>
                <a:latin typeface="Calibri" panose="020F0502020204030204" pitchFamily="34" charset="0"/>
                <a:ea typeface="Calibri" panose="020F0502020204030204" pitchFamily="34" charset="0"/>
              </a:rPr>
              <a:t>MySql</a:t>
            </a:r>
            <a:r>
              <a:rPr lang="en-US" sz="1200" spc="-1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Database</a:t>
            </a:r>
          </a:p>
          <a:p>
            <a:pPr marR="0" lvl="0">
              <a:spcBef>
                <a:spcPts val="120"/>
              </a:spcBef>
              <a:spcAft>
                <a:spcPts val="0"/>
              </a:spcAft>
              <a:buSzPts val="1100"/>
              <a:tabLst>
                <a:tab pos="546735" algn="l"/>
              </a:tabLst>
            </a:pPr>
            <a:r>
              <a:rPr lang="en-US" sz="1200" dirty="0">
                <a:effectLst/>
                <a:latin typeface="Calibri" panose="020F0502020204030204" pitchFamily="34" charset="0"/>
                <a:ea typeface="Calibri" panose="020F0502020204030204" pitchFamily="34" charset="0"/>
              </a:rPr>
              <a:t>7.      Create second frame named Login to extract data from database</a:t>
            </a:r>
          </a:p>
          <a:p>
            <a:endParaRPr lang="en-US" dirty="0"/>
          </a:p>
          <a:p>
            <a:endParaRPr lang="en-US" dirty="0"/>
          </a:p>
          <a:p>
            <a:pPr marL="228600" indent="-228600">
              <a:buAutoNum type="arabicPeriod"/>
            </a:pPr>
            <a:r>
              <a:rPr lang="en-US" sz="1400" dirty="0">
                <a:latin typeface="Calibri" panose="020F0502020204030204" pitchFamily="34" charset="0"/>
                <a:ea typeface="Calibri" panose="020F0502020204030204" pitchFamily="34" charset="0"/>
              </a:rPr>
              <a:t>Create a project named Registration form and JAR file-</a:t>
            </a:r>
          </a:p>
          <a:p>
            <a:endParaRPr lang="en-US" sz="12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ea typeface="Calibri" panose="020F0502020204030204" pitchFamily="34" charset="0"/>
              </a:rPr>
              <a:t> Here we created a project named </a:t>
            </a:r>
            <a:r>
              <a:rPr lang="en-US" sz="1200" dirty="0" err="1">
                <a:latin typeface="Calibri" panose="020F0502020204030204" pitchFamily="34" charset="0"/>
                <a:ea typeface="Calibri" panose="020F0502020204030204" pitchFamily="34" charset="0"/>
              </a:rPr>
              <a:t>RegistrationForm</a:t>
            </a:r>
            <a:r>
              <a:rPr lang="en-US" sz="1200" dirty="0">
                <a:latin typeface="Calibri" panose="020F0502020204030204" pitchFamily="34" charset="0"/>
                <a:ea typeface="Calibri" panose="020F0502020204030204" pitchFamily="34" charset="0"/>
              </a:rPr>
              <a:t> that has 2 source packages RegistrationForm.java and Admin.java.</a:t>
            </a:r>
          </a:p>
          <a:p>
            <a:pPr marL="171450" indent="-171450">
              <a:buFont typeface="Arial" panose="020B0604020202020204" pitchFamily="34" charset="0"/>
              <a:buChar char="•"/>
            </a:pPr>
            <a:endParaRPr lang="en-US" sz="12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ea typeface="Calibri" panose="020F0502020204030204" pitchFamily="34" charset="0"/>
              </a:rPr>
              <a:t>We have also added an external Jar file that is </a:t>
            </a:r>
            <a:r>
              <a:rPr lang="en-US" sz="1200" dirty="0">
                <a:effectLst/>
                <a:latin typeface="Calibri" panose="020F0502020204030204" pitchFamily="34" charset="0"/>
                <a:ea typeface="Calibri" panose="020F0502020204030204" pitchFamily="34" charset="0"/>
              </a:rPr>
              <a:t>mysql-connector-jar-5.1.14-bin.jar.</a:t>
            </a:r>
            <a:r>
              <a:rPr lang="en-US" sz="1200" dirty="0">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This jar file helps us to connect our java code with </a:t>
            </a:r>
            <a:r>
              <a:rPr lang="en-US" sz="1200" dirty="0" err="1">
                <a:effectLst/>
                <a:latin typeface="Calibri" panose="020F0502020204030204" pitchFamily="34" charset="0"/>
                <a:ea typeface="Calibri" panose="020F0502020204030204" pitchFamily="34" charset="0"/>
              </a:rPr>
              <a:t>mysql</a:t>
            </a:r>
            <a:r>
              <a:rPr lang="en-US" sz="1200" dirty="0">
                <a:effectLst/>
                <a:latin typeface="Calibri" panose="020F0502020204030204" pitchFamily="34" charset="0"/>
                <a:ea typeface="Calibri" panose="020F0502020204030204" pitchFamily="34" charset="0"/>
              </a:rPr>
              <a:t> database to perform different queries</a:t>
            </a:r>
            <a:r>
              <a:rPr lang="en-US" sz="1200" spc="-23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like</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insertion, deletion</a:t>
            </a:r>
            <a:r>
              <a:rPr lang="en-US" sz="1200" spc="-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and</a:t>
            </a:r>
            <a:r>
              <a:rPr lang="en-US" sz="1200" spc="-15"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selection.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endParaRPr lang="en-US" sz="1200" dirty="0">
              <a:latin typeface="Calibri" panose="020F0502020204030204" pitchFamily="34" charset="0"/>
              <a:ea typeface="Calibri" panose="020F0502020204030204" pitchFamily="34" charset="0"/>
            </a:endParaRPr>
          </a:p>
          <a:p>
            <a:endParaRPr lang="en-US" sz="1200" dirty="0">
              <a:latin typeface="Calibri" panose="020F0502020204030204" pitchFamily="34" charset="0"/>
            </a:endParaRPr>
          </a:p>
          <a:p>
            <a:endParaRPr lang="en-US" sz="1200" dirty="0"/>
          </a:p>
        </p:txBody>
      </p:sp>
      <p:pic>
        <p:nvPicPr>
          <p:cNvPr id="6" name="Picture 5">
            <a:extLst>
              <a:ext uri="{FF2B5EF4-FFF2-40B4-BE49-F238E27FC236}">
                <a16:creationId xmlns:a16="http://schemas.microsoft.com/office/drawing/2014/main" id="{F6FEAE79-BD27-86F9-2F3F-F04A6072B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4965700"/>
            <a:ext cx="3896269" cy="4429743"/>
          </a:xfrm>
          <a:prstGeom prst="rect">
            <a:avLst/>
          </a:prstGeom>
        </p:spPr>
      </p:pic>
    </p:spTree>
    <p:extLst>
      <p:ext uri="{BB962C8B-B14F-4D97-AF65-F5344CB8AC3E}">
        <p14:creationId xmlns:p14="http://schemas.microsoft.com/office/powerpoint/2010/main" val="37736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FE30B-E64A-298C-8C01-5D835D6B8799}"/>
              </a:ext>
            </a:extLst>
          </p:cNvPr>
          <p:cNvSpPr txBox="1"/>
          <p:nvPr/>
        </p:nvSpPr>
        <p:spPr>
          <a:xfrm>
            <a:off x="463550" y="774700"/>
            <a:ext cx="6629400" cy="1331134"/>
          </a:xfrm>
          <a:prstGeom prst="rect">
            <a:avLst/>
          </a:prstGeom>
          <a:noFill/>
        </p:spPr>
        <p:txBody>
          <a:bodyPr wrap="square" rtlCol="0">
            <a:spAutoFit/>
          </a:bodyPr>
          <a:lstStyle/>
          <a:p>
            <a:pPr marL="342900" marR="0" lvl="0" indent="-342900">
              <a:spcBef>
                <a:spcPts val="1060"/>
              </a:spcBef>
              <a:spcAft>
                <a:spcPts val="0"/>
              </a:spcAft>
              <a:buSzPts val="1100"/>
              <a:buFont typeface="Calibri" panose="020F0502020204030204" pitchFamily="34" charset="0"/>
              <a:buAutoNum type="arabicPeriod"/>
              <a:tabLst>
                <a:tab pos="546735" algn="l"/>
              </a:tabLst>
            </a:pPr>
            <a:endParaRPr lang="en-US" sz="1800" dirty="0">
              <a:effectLst/>
              <a:latin typeface="Calibri" panose="020F0502020204030204" pitchFamily="34" charset="0"/>
              <a:ea typeface="Calibri" panose="020F0502020204030204" pitchFamily="34" charset="0"/>
            </a:endParaRPr>
          </a:p>
          <a:p>
            <a:pPr marR="0" lvl="0">
              <a:spcBef>
                <a:spcPts val="120"/>
              </a:spcBef>
              <a:spcAft>
                <a:spcPts val="0"/>
              </a:spcAft>
              <a:buSzPts val="1100"/>
              <a:tabLst>
                <a:tab pos="546735" algn="l"/>
              </a:tabLst>
            </a:pPr>
            <a:r>
              <a:rPr lang="en-US" sz="1400" dirty="0">
                <a:effectLst/>
                <a:latin typeface="Calibri" panose="020F0502020204030204" pitchFamily="34" charset="0"/>
                <a:ea typeface="Calibri" panose="020F0502020204030204" pitchFamily="34" charset="0"/>
              </a:rPr>
              <a:t>2. Create</a:t>
            </a:r>
            <a:r>
              <a:rPr lang="en-US" sz="1400" spc="-1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User</a:t>
            </a:r>
            <a:r>
              <a:rPr lang="en-US" sz="1400" spc="-2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Interface (UI)</a:t>
            </a:r>
            <a:r>
              <a:rPr lang="en-US" sz="1400" spc="-1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Using</a:t>
            </a:r>
            <a:r>
              <a:rPr lang="en-US" sz="1400" spc="-5"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JFrame</a:t>
            </a:r>
            <a:r>
              <a:rPr lang="en-US" sz="1400" dirty="0">
                <a:latin typeface="Calibri" panose="020F0502020204030204" pitchFamily="34" charset="0"/>
                <a:ea typeface="Calibri" panose="020F0502020204030204" pitchFamily="34" charset="0"/>
              </a:rPr>
              <a:t> and Collect data</a:t>
            </a:r>
          </a:p>
          <a:p>
            <a:pPr marR="0" lvl="0">
              <a:spcBef>
                <a:spcPts val="120"/>
              </a:spcBef>
              <a:spcAft>
                <a:spcPts val="0"/>
              </a:spcAft>
              <a:buSzPts val="1100"/>
              <a:tabLst>
                <a:tab pos="546735" algn="l"/>
              </a:tabLst>
            </a:pPr>
            <a:endParaRPr lang="en-US" sz="1400" dirty="0">
              <a:latin typeface="Calibri" panose="020F0502020204030204" pitchFamily="34" charset="0"/>
              <a:ea typeface="Calibri" panose="020F0502020204030204" pitchFamily="34" charset="0"/>
            </a:endParaRPr>
          </a:p>
          <a:p>
            <a:pPr marR="0" lvl="0">
              <a:spcBef>
                <a:spcPts val="120"/>
              </a:spcBef>
              <a:spcAft>
                <a:spcPts val="0"/>
              </a:spcAft>
              <a:buSzPts val="1100"/>
              <a:tabLst>
                <a:tab pos="546735" algn="l"/>
              </a:tabLst>
            </a:pPr>
            <a:r>
              <a:rPr lang="en-US" sz="1400" dirty="0">
                <a:latin typeface="Calibri" panose="020F050202020403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FA7096A-8F77-AB5E-2F06-7DD1FB6EB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478367"/>
            <a:ext cx="6629400" cy="3657600"/>
          </a:xfrm>
          <a:prstGeom prst="rect">
            <a:avLst/>
          </a:prstGeom>
        </p:spPr>
      </p:pic>
      <p:sp>
        <p:nvSpPr>
          <p:cNvPr id="6" name="TextBox 5">
            <a:extLst>
              <a:ext uri="{FF2B5EF4-FFF2-40B4-BE49-F238E27FC236}">
                <a16:creationId xmlns:a16="http://schemas.microsoft.com/office/drawing/2014/main" id="{6B2A03FD-784B-F424-65B9-19979FC3520F}"/>
              </a:ext>
            </a:extLst>
          </p:cNvPr>
          <p:cNvSpPr txBox="1"/>
          <p:nvPr/>
        </p:nvSpPr>
        <p:spPr>
          <a:xfrm>
            <a:off x="463550" y="5557434"/>
            <a:ext cx="6629400" cy="1169551"/>
          </a:xfrm>
          <a:prstGeom prst="rect">
            <a:avLst/>
          </a:prstGeom>
          <a:noFill/>
        </p:spPr>
        <p:txBody>
          <a:bodyPr wrap="square" rtlCol="0">
            <a:spAutoFit/>
          </a:bodyPr>
          <a:lstStyle/>
          <a:p>
            <a:r>
              <a:rPr lang="en-US" sz="1400" dirty="0">
                <a:effectLst/>
                <a:latin typeface="Calibri" panose="020F0502020204030204" pitchFamily="34" charset="0"/>
                <a:ea typeface="Calibri" panose="020F0502020204030204" pitchFamily="34" charset="0"/>
              </a:rPr>
              <a:t>3. Validate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and</a:t>
            </a:r>
            <a:r>
              <a:rPr lang="en-US" sz="1400" spc="-2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Process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Received</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data</a:t>
            </a:r>
          </a:p>
          <a:p>
            <a:endParaRPr lang="en-US" sz="1400" dirty="0">
              <a:latin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rPr>
              <a:t>Case-1</a:t>
            </a:r>
          </a:p>
          <a:p>
            <a:r>
              <a:rPr lang="en-US" sz="1400" dirty="0">
                <a:latin typeface="Calibri" panose="020F0502020204030204" pitchFamily="34" charset="0"/>
              </a:rPr>
              <a:t>       </a:t>
            </a:r>
            <a:r>
              <a:rPr lang="en-US" sz="1200" dirty="0">
                <a:latin typeface="Calibri" panose="020F0502020204030204" pitchFamily="34" charset="0"/>
              </a:rPr>
              <a:t>If user don’t accept term and condition than the error will occur showing please accept terms and condition.</a:t>
            </a:r>
          </a:p>
        </p:txBody>
      </p:sp>
      <p:pic>
        <p:nvPicPr>
          <p:cNvPr id="8" name="Picture 7">
            <a:extLst>
              <a:ext uri="{FF2B5EF4-FFF2-40B4-BE49-F238E27FC236}">
                <a16:creationId xmlns:a16="http://schemas.microsoft.com/office/drawing/2014/main" id="{06AC5797-A298-3757-3AA3-AFAD2D10A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50" y="6870700"/>
            <a:ext cx="5254104" cy="3124200"/>
          </a:xfrm>
          <a:prstGeom prst="rect">
            <a:avLst/>
          </a:prstGeom>
        </p:spPr>
      </p:pic>
    </p:spTree>
    <p:extLst>
      <p:ext uri="{BB962C8B-B14F-4D97-AF65-F5344CB8AC3E}">
        <p14:creationId xmlns:p14="http://schemas.microsoft.com/office/powerpoint/2010/main" val="1601846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TotalTime>
  <Words>4382</Words>
  <Application>Microsoft Office PowerPoint</Application>
  <PresentationFormat>Custom</PresentationFormat>
  <Paragraphs>526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MT</vt:lpstr>
      <vt:lpstr>Calibri</vt:lpstr>
      <vt:lpstr>inter-bold</vt:lpstr>
      <vt:lpstr>inter-regular</vt:lpstr>
      <vt:lpstr>Times New Roman</vt:lpstr>
      <vt:lpstr>Times New Roman</vt:lpstr>
      <vt:lpstr>Office Theme</vt:lpstr>
      <vt:lpstr>PROJECT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dc:title>
  <dc:creator>Vinay Kumar</dc:creator>
  <cp:lastModifiedBy>PRATEEK  RATHORE</cp:lastModifiedBy>
  <cp:revision>12</cp:revision>
  <dcterms:created xsi:type="dcterms:W3CDTF">2023-08-01T15:27:00Z</dcterms:created>
  <dcterms:modified xsi:type="dcterms:W3CDTF">2023-08-02T05:43:37Z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2023-08-01T00:00:00Z</vt:filetime>
  </property>
  <property fmtid="{D5CDD505-2E9C-101B-9397-08002B2CF9AE}" pid="3" name="Creator">
    <vt:lpwstr>Microsoft® Word 2016</vt:lpwstr>
  </property>
  <property fmtid="{D5CDD505-2E9C-101B-9397-08002B2CF9AE}" pid="4" name="LastSaved">
    <vt:filetime>2023-08-01T00:00:00Z</vt:filetime>
  </property>
</Properties>
</file>